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xls" ContentType="application/vnd.ms-exce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Default Extension="xlsx" ContentType="application/vnd.openxmlformats-officedocument.spreadsheetml.sheet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96" r:id="rId2"/>
    <p:sldId id="298" r:id="rId3"/>
    <p:sldId id="354" r:id="rId4"/>
    <p:sldId id="333" r:id="rId5"/>
    <p:sldId id="301" r:id="rId6"/>
    <p:sldId id="355" r:id="rId7"/>
    <p:sldId id="358" r:id="rId8"/>
    <p:sldId id="356" r:id="rId9"/>
    <p:sldId id="357" r:id="rId10"/>
    <p:sldId id="302" r:id="rId11"/>
    <p:sldId id="340" r:id="rId12"/>
    <p:sldId id="347" r:id="rId13"/>
    <p:sldId id="304" r:id="rId14"/>
    <p:sldId id="308" r:id="rId15"/>
    <p:sldId id="312" r:id="rId16"/>
    <p:sldId id="311" r:id="rId17"/>
    <p:sldId id="352" r:id="rId18"/>
    <p:sldId id="348" r:id="rId19"/>
    <p:sldId id="322" r:id="rId20"/>
    <p:sldId id="305" r:id="rId21"/>
    <p:sldId id="349" r:id="rId22"/>
    <p:sldId id="350" r:id="rId23"/>
    <p:sldId id="325" r:id="rId24"/>
    <p:sldId id="320" r:id="rId25"/>
    <p:sldId id="324" r:id="rId26"/>
    <p:sldId id="330" r:id="rId27"/>
    <p:sldId id="351" r:id="rId28"/>
    <p:sldId id="327" r:id="rId29"/>
    <p:sldId id="342" r:id="rId30"/>
    <p:sldId id="360" r:id="rId31"/>
    <p:sldId id="361" r:id="rId32"/>
    <p:sldId id="341" r:id="rId33"/>
  </p:sldIdLst>
  <p:sldSz cx="9144000" cy="6858000" type="screen4x3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47BF"/>
    <a:srgbClr val="124AC8"/>
    <a:srgbClr val="124DD0"/>
    <a:srgbClr val="006600"/>
    <a:srgbClr val="CCECFF"/>
    <a:srgbClr val="1C5CEC"/>
    <a:srgbClr val="FF0000"/>
    <a:srgbClr val="FFFF99"/>
    <a:srgbClr val="996600"/>
    <a:srgbClr val="99FF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52" autoAdjust="0"/>
    <p:restoredTop sz="94817" autoAdjust="0"/>
  </p:normalViewPr>
  <p:slideViewPr>
    <p:cSldViewPr>
      <p:cViewPr>
        <p:scale>
          <a:sx n="70" d="100"/>
          <a:sy n="70" d="100"/>
        </p:scale>
        <p:origin x="-1310" y="-21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___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___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___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___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___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zh-TW"/>
  <c:chart>
    <c:autoTitleDeleted val="1"/>
    <c:view3D>
      <c:rotX val="0"/>
      <c:hPercent val="47"/>
      <c:rotY val="0"/>
      <c:depthPercent val="100"/>
      <c:rAngAx val="1"/>
    </c:view3D>
    <c:floor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spPr>
        <a:noFill/>
        <a:ln w="12700">
          <a:solidFill>
            <a:schemeClr val="tx1"/>
          </a:solidFill>
          <a:prstDash val="solid"/>
        </a:ln>
      </c:spPr>
    </c:sideWall>
    <c:backWall>
      <c:spPr>
        <a:gradFill flip="none" rotWithShape="1">
          <a:gsLst>
            <a:gs pos="100000">
              <a:srgbClr val="FFFF99"/>
            </a:gs>
            <a:gs pos="50000">
              <a:srgbClr val="48BDEC">
                <a:tint val="44500"/>
                <a:satMod val="160000"/>
              </a:srgbClr>
            </a:gs>
            <a:gs pos="100000">
              <a:srgbClr val="48BDEC">
                <a:tint val="23500"/>
                <a:satMod val="160000"/>
              </a:srgbClr>
            </a:gs>
          </a:gsLst>
          <a:path path="rect">
            <a:fillToRect l="100000" t="100000"/>
          </a:path>
          <a:tileRect r="-100000" b="-100000"/>
        </a:gradFill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9.0100111234704919E-2"/>
          <c:y val="5.2301255230125604E-2"/>
          <c:w val="0.9010011123470526"/>
          <c:h val="0.66108786610879322"/>
        </c:manualLayout>
      </c:layout>
      <c:bar3DChart>
        <c:barDir val="col"/>
        <c:grouping val="clustered"/>
        <c:ser>
          <c:idx val="0"/>
          <c:order val="0"/>
          <c:tx>
            <c:strRef>
              <c:f>Sheet1!$A$2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C00000"/>
            </a:solidFill>
            <a:ln w="14835">
              <a:solidFill>
                <a:schemeClr val="tx1"/>
              </a:solidFill>
              <a:prstDash val="solid"/>
            </a:ln>
          </c:spPr>
          <c:dLbls>
            <c:dLbl>
              <c:idx val="0"/>
              <c:layout>
                <c:manualLayout>
                  <c:x val="-2.9799317431802121E-3"/>
                  <c:y val="1.1367281274699027E-2"/>
                </c:manualLayout>
              </c:layout>
              <c:showVal val="1"/>
            </c:dLbl>
            <c:dLbl>
              <c:idx val="1"/>
              <c:layout>
                <c:manualLayout>
                  <c:x val="-3.0214893602580812E-3"/>
                  <c:y val="7.0416086749666785E-3"/>
                </c:manualLayout>
              </c:layout>
              <c:showVal val="1"/>
            </c:dLbl>
            <c:dLbl>
              <c:idx val="2"/>
              <c:layout>
                <c:manualLayout>
                  <c:x val="-2.3779727922907581E-3"/>
                  <c:y val="5.0320303999242923E-3"/>
                </c:manualLayout>
              </c:layout>
              <c:showVal val="1"/>
            </c:dLbl>
            <c:dLbl>
              <c:idx val="3"/>
              <c:layout>
                <c:manualLayout>
                  <c:x val="7.242302312869891E-4"/>
                  <c:y val="3.9699452577098802E-3"/>
                </c:manualLayout>
              </c:layout>
              <c:showVal val="1"/>
            </c:dLbl>
            <c:dLbl>
              <c:idx val="4"/>
              <c:layout>
                <c:manualLayout>
                  <c:x val="4.6903722591420315E-4"/>
                  <c:y val="1.1475546117923263E-2"/>
                </c:manualLayout>
              </c:layout>
              <c:showVal val="1"/>
            </c:dLbl>
            <c:dLbl>
              <c:idx val="5"/>
              <c:layout>
                <c:manualLayout>
                  <c:x val="-8.9850074109344312E-4"/>
                  <c:y val="9.0719259946524904E-3"/>
                </c:manualLayout>
              </c:layout>
              <c:showVal val="1"/>
            </c:dLbl>
            <c:dLbl>
              <c:idx val="6"/>
              <c:layout>
                <c:manualLayout>
                  <c:x val="3.8613082400506074E-4"/>
                  <c:y val="1.098853007802978E-2"/>
                </c:manualLayout>
              </c:layout>
              <c:showVal val="1"/>
            </c:dLbl>
            <c:dLbl>
              <c:idx val="7"/>
              <c:layout>
                <c:manualLayout>
                  <c:x val="-2.0501061650933811E-3"/>
                  <c:y val="9.7202847716886601E-3"/>
                </c:manualLayout>
              </c:layout>
              <c:showVal val="1"/>
            </c:dLbl>
            <c:dLbl>
              <c:idx val="8"/>
              <c:layout>
                <c:manualLayout>
                  <c:x val="-1.3260847660529749E-3"/>
                  <c:y val="4.4641672368439427E-3"/>
                </c:manualLayout>
              </c:layout>
              <c:showVal val="1"/>
            </c:dLbl>
            <c:dLbl>
              <c:idx val="9"/>
              <c:layout>
                <c:manualLayout>
                  <c:x val="1.0515120887826995E-16"/>
                  <c:y val="4.0612018718787419E-4"/>
                </c:manualLayout>
              </c:layout>
              <c:tx>
                <c:rich>
                  <a:bodyPr rot="0" vert="horz"/>
                  <a:lstStyle/>
                  <a:p>
                    <a:pPr algn="ctr">
                      <a:defRPr sz="1600" b="1" i="0" u="none" strike="noStrike" baseline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  <a:cs typeface="Times New Roman"/>
                      </a:defRPr>
                    </a:pPr>
                    <a:r>
                      <a:rPr lang="en-US" altLang="en-US" sz="3200" dirty="0"/>
                      <a:t>3888</a:t>
                    </a:r>
                  </a:p>
                </c:rich>
              </c:tx>
              <c:spPr>
                <a:noFill/>
                <a:ln w="29670">
                  <a:noFill/>
                </a:ln>
              </c:spPr>
              <c:showVal val="1"/>
            </c:dLbl>
            <c:spPr>
              <a:noFill/>
              <a:ln w="29670">
                <a:noFill/>
              </a:ln>
            </c:spPr>
            <c:txPr>
              <a:bodyPr rot="0" vert="horz"/>
              <a:lstStyle/>
              <a:p>
                <a:pPr algn="ctr">
                  <a:defRPr sz="1402" b="1" i="0" u="none" strike="noStrike" baseline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zh-TW"/>
              </a:p>
            </c:txPr>
            <c:showVal val="1"/>
          </c:dLbls>
          <c:cat>
            <c:numRef>
              <c:f>Sheet1!$B$1:$K$1</c:f>
              <c:numCache>
                <c:formatCode>General</c:formatCode>
                <c:ptCount val="1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</c:numCache>
            </c:numRef>
          </c:cat>
          <c:val>
            <c:numRef>
              <c:f>Sheet1!$B$2:$K$2</c:f>
              <c:numCache>
                <c:formatCode>General</c:formatCode>
                <c:ptCount val="10"/>
                <c:pt idx="0">
                  <c:v>1564</c:v>
                </c:pt>
                <c:pt idx="1">
                  <c:v>1670</c:v>
                </c:pt>
                <c:pt idx="2">
                  <c:v>1605</c:v>
                </c:pt>
                <c:pt idx="3">
                  <c:v>2222</c:v>
                </c:pt>
                <c:pt idx="4">
                  <c:v>2716</c:v>
                </c:pt>
                <c:pt idx="5">
                  <c:v>3192</c:v>
                </c:pt>
                <c:pt idx="6">
                  <c:v>3238</c:v>
                </c:pt>
                <c:pt idx="7">
                  <c:v>3475</c:v>
                </c:pt>
                <c:pt idx="8">
                  <c:v>3682</c:v>
                </c:pt>
                <c:pt idx="9">
                  <c:v>3888</c:v>
                </c:pt>
              </c:numCache>
            </c:numRef>
          </c:val>
        </c:ser>
        <c:dLbls>
          <c:showVal val="1"/>
        </c:dLbls>
        <c:gapDepth val="0"/>
        <c:shape val="box"/>
        <c:axId val="110713088"/>
        <c:axId val="110776704"/>
        <c:axId val="0"/>
      </c:bar3DChart>
      <c:catAx>
        <c:axId val="110713088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635" b="1" i="0" u="none" strike="noStrike" baseline="0">
                    <a:solidFill>
                      <a:schemeClr val="tx1"/>
                    </a:solidFill>
                    <a:latin typeface="微軟正黑體" pitchFamily="34" charset="-120"/>
                    <a:ea typeface="微軟正黑體" pitchFamily="34" charset="-120"/>
                    <a:cs typeface="新細明體"/>
                  </a:defRPr>
                </a:pPr>
                <a:r>
                  <a:rPr lang="zh-TW" altLang="en-US">
                    <a:latin typeface="微軟正黑體" pitchFamily="34" charset="-120"/>
                    <a:ea typeface="微軟正黑體" pitchFamily="34" charset="-120"/>
                  </a:rPr>
                  <a:t>年份</a:t>
                </a:r>
              </a:p>
            </c:rich>
          </c:tx>
          <c:layout>
            <c:manualLayout>
              <c:xMode val="edge"/>
              <c:yMode val="edge"/>
              <c:x val="0.51283698830211055"/>
              <c:y val="0.76738644893114849"/>
            </c:manualLayout>
          </c:layout>
          <c:spPr>
            <a:noFill/>
            <a:ln w="29670">
              <a:noFill/>
            </a:ln>
          </c:spPr>
        </c:title>
        <c:numFmt formatCode="General" sourceLinked="1"/>
        <c:majorTickMark val="in"/>
        <c:tickLblPos val="low"/>
        <c:spPr>
          <a:ln w="3709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800" b="1" i="0" u="none" strike="noStrike" baseline="0">
                <a:solidFill>
                  <a:schemeClr val="tx1"/>
                </a:solidFill>
                <a:latin typeface="Blue Highway" pitchFamily="2" charset="0"/>
                <a:ea typeface="Times New Roman"/>
                <a:cs typeface="Times New Roman"/>
              </a:defRPr>
            </a:pPr>
            <a:endParaRPr lang="zh-TW"/>
          </a:p>
        </c:txPr>
        <c:crossAx val="110776704"/>
        <c:crosses val="autoZero"/>
        <c:auto val="1"/>
        <c:lblAlgn val="ctr"/>
        <c:lblOffset val="100"/>
        <c:tickLblSkip val="1"/>
        <c:tickMarkSkip val="1"/>
      </c:catAx>
      <c:valAx>
        <c:axId val="110776704"/>
        <c:scaling>
          <c:orientation val="minMax"/>
          <c:max val="4000"/>
        </c:scaling>
        <c:axPos val="l"/>
        <c:majorGridlines>
          <c:spPr>
            <a:ln w="3709">
              <a:solidFill>
                <a:schemeClr val="tx1"/>
              </a:solidFill>
              <a:prstDash val="solid"/>
            </a:ln>
          </c:spPr>
        </c:majorGridlines>
        <c:title>
          <c:tx>
            <c:rich>
              <a:bodyPr rot="0" vert="wordArtVertRtl"/>
              <a:lstStyle/>
              <a:p>
                <a:pPr algn="ctr">
                  <a:defRPr sz="1635" b="1" i="0" u="none" strike="noStrike" baseline="0">
                    <a:solidFill>
                      <a:schemeClr val="tx1"/>
                    </a:solidFill>
                    <a:latin typeface="微軟正黑體" pitchFamily="34" charset="-120"/>
                    <a:ea typeface="微軟正黑體" pitchFamily="34" charset="-120"/>
                    <a:cs typeface="新細明體"/>
                  </a:defRPr>
                </a:pPr>
                <a:r>
                  <a:rPr lang="zh-TW" altLang="en-US" dirty="0">
                    <a:latin typeface="微軟正黑體" pitchFamily="34" charset="-120"/>
                    <a:ea typeface="微軟正黑體" pitchFamily="34" charset="-120"/>
                  </a:rPr>
                  <a:t>有效證書數目</a:t>
                </a:r>
              </a:p>
            </c:rich>
          </c:tx>
          <c:layout>
            <c:manualLayout>
              <c:xMode val="edge"/>
              <c:yMode val="edge"/>
              <c:x val="0"/>
              <c:y val="0.17109345574069046"/>
            </c:manualLayout>
          </c:layout>
          <c:spPr>
            <a:noFill/>
            <a:ln w="29670">
              <a:noFill/>
            </a:ln>
          </c:spPr>
        </c:title>
        <c:numFmt formatCode="General" sourceLinked="1"/>
        <c:majorTickMark val="in"/>
        <c:tickLblPos val="nextTo"/>
        <c:spPr>
          <a:ln w="3709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500" b="1" i="0" u="none" strike="noStrike" baseline="0">
                <a:solidFill>
                  <a:schemeClr val="tx1"/>
                </a:solidFill>
                <a:latin typeface="Blue Highway" pitchFamily="2" charset="0"/>
                <a:ea typeface="Times New Roman"/>
                <a:cs typeface="Times New Roman"/>
              </a:defRPr>
            </a:pPr>
            <a:endParaRPr lang="zh-TW"/>
          </a:p>
        </c:txPr>
        <c:crossAx val="110713088"/>
        <c:crosses val="autoZero"/>
        <c:crossBetween val="between"/>
      </c:valAx>
      <c:spPr>
        <a:noFill/>
        <a:ln w="29670">
          <a:noFill/>
        </a:ln>
      </c:spPr>
    </c:plotArea>
    <c:plotVisOnly val="1"/>
    <c:dispBlanksAs val="gap"/>
  </c:chart>
  <c:spPr>
    <a:noFill/>
    <a:ln>
      <a:noFill/>
    </a:ln>
  </c:spPr>
  <c:txPr>
    <a:bodyPr/>
    <a:lstStyle/>
    <a:p>
      <a:pPr>
        <a:defRPr sz="2424" b="1" i="0" u="none" strike="noStrike" baseline="0">
          <a:solidFill>
            <a:schemeClr val="tx1"/>
          </a:solidFill>
          <a:latin typeface="新細明體"/>
          <a:ea typeface="新細明體"/>
          <a:cs typeface="新細明體"/>
        </a:defRPr>
      </a:pPr>
      <a:endParaRPr lang="zh-TW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zh-TW"/>
  <c:chart>
    <c:autoTitleDeleted val="1"/>
    <c:view3D>
      <c:rotX val="10"/>
      <c:hPercent val="52"/>
      <c:rotY val="10"/>
      <c:depthPercent val="100"/>
      <c:rAngAx val="1"/>
    </c:view3D>
    <c:floor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spPr>
        <a:noFill/>
        <a:ln w="12700">
          <a:solidFill>
            <a:schemeClr val="tx1"/>
          </a:solidFill>
          <a:prstDash val="solid"/>
        </a:ln>
      </c:spPr>
    </c:sideWall>
    <c:backWall>
      <c:spPr>
        <a:gradFill flip="none" rotWithShape="1">
          <a:gsLst>
            <a:gs pos="0">
              <a:srgbClr val="2764ED"/>
            </a:gs>
            <a:gs pos="50000">
              <a:srgbClr val="48BDEC">
                <a:tint val="44500"/>
                <a:satMod val="160000"/>
              </a:srgbClr>
            </a:gs>
            <a:gs pos="100000">
              <a:srgbClr val="48BDEC">
                <a:tint val="23500"/>
                <a:satMod val="160000"/>
              </a:srgbClr>
            </a:gs>
          </a:gsLst>
          <a:lin ang="2700000" scaled="1"/>
          <a:tileRect/>
        </a:gradFill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0.13443396226415089"/>
          <c:y val="0.15830115830115829"/>
          <c:w val="0.85613207547169812"/>
          <c:h val="0.66602316602316991"/>
        </c:manualLayout>
      </c:layout>
      <c:bar3DChart>
        <c:barDir val="col"/>
        <c:grouping val="clustered"/>
        <c:ser>
          <c:idx val="0"/>
          <c:order val="0"/>
          <c:tx>
            <c:strRef>
              <c:f>Sheet1!$A$2</c:f>
              <c:strCache>
                <c:ptCount val="1"/>
                <c:pt idx="0">
                  <c:v>ABC</c:v>
                </c:pt>
              </c:strCache>
            </c:strRef>
          </c:tx>
          <c:spPr>
            <a:solidFill>
              <a:srgbClr val="3366FF"/>
            </a:solidFill>
            <a:ln w="15443">
              <a:solidFill>
                <a:schemeClr val="tx1"/>
              </a:solidFill>
              <a:prstDash val="solid"/>
            </a:ln>
          </c:spPr>
          <c:dLbls>
            <c:dLbl>
              <c:idx val="0"/>
              <c:layout>
                <c:manualLayout>
                  <c:x val="1.4959104934349314E-3"/>
                  <c:y val="1.3697919963949354E-2"/>
                </c:manualLayout>
              </c:layout>
              <c:numFmt formatCode="#,##0_ " sourceLinked="0"/>
              <c:spPr>
                <a:noFill/>
                <a:ln w="30887">
                  <a:noFill/>
                </a:ln>
              </c:spPr>
              <c:txPr>
                <a:bodyPr/>
                <a:lstStyle/>
                <a:p>
                  <a:pPr>
                    <a:defRPr sz="2000" b="1" i="0" u="none" strike="noStrike" baseline="30000">
                      <a:solidFill>
                        <a:srgbClr val="00206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zh-TW"/>
                </a:p>
              </c:txPr>
              <c:showVal val="1"/>
            </c:dLbl>
            <c:dLbl>
              <c:idx val="1"/>
              <c:layout>
                <c:manualLayout>
                  <c:x val="4.6120687464099742E-3"/>
                  <c:y val="8.8115857647444746E-3"/>
                </c:manualLayout>
              </c:layout>
              <c:numFmt formatCode="#,##0_ " sourceLinked="0"/>
              <c:spPr>
                <a:noFill/>
                <a:ln w="30887">
                  <a:noFill/>
                </a:ln>
              </c:spPr>
              <c:txPr>
                <a:bodyPr/>
                <a:lstStyle/>
                <a:p>
                  <a:pPr>
                    <a:defRPr sz="2000" b="1" i="0" u="none" strike="noStrike" baseline="30000">
                      <a:solidFill>
                        <a:srgbClr val="00206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zh-TW"/>
                </a:p>
              </c:txPr>
              <c:showVal val="1"/>
            </c:dLbl>
            <c:dLbl>
              <c:idx val="2"/>
              <c:layout>
                <c:manualLayout>
                  <c:x val="2.56360466239334E-3"/>
                  <c:y val="5.2140062174603095E-3"/>
                </c:manualLayout>
              </c:layout>
              <c:numFmt formatCode="#,##0_ " sourceLinked="0"/>
              <c:spPr>
                <a:noFill/>
                <a:ln w="30887">
                  <a:noFill/>
                </a:ln>
              </c:spPr>
              <c:txPr>
                <a:bodyPr/>
                <a:lstStyle/>
                <a:p>
                  <a:pPr>
                    <a:defRPr sz="2000" b="1" i="0" u="none" strike="noStrike" baseline="30000">
                      <a:solidFill>
                        <a:srgbClr val="00206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zh-TW"/>
                </a:p>
              </c:txPr>
              <c:showVal val="1"/>
            </c:dLbl>
            <c:dLbl>
              <c:idx val="3"/>
              <c:layout>
                <c:manualLayout>
                  <c:x val="4.2767749576816134E-3"/>
                  <c:y val="9.4114315993801649E-3"/>
                </c:manualLayout>
              </c:layout>
              <c:numFmt formatCode="#,##0_ " sourceLinked="0"/>
              <c:spPr>
                <a:noFill/>
                <a:ln w="30887">
                  <a:noFill/>
                </a:ln>
              </c:spPr>
              <c:txPr>
                <a:bodyPr/>
                <a:lstStyle/>
                <a:p>
                  <a:pPr>
                    <a:defRPr sz="2000" b="1" i="0" u="none" strike="noStrike" baseline="30000">
                      <a:solidFill>
                        <a:srgbClr val="00206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zh-TW"/>
                </a:p>
              </c:txPr>
              <c:showVal val="1"/>
            </c:dLbl>
            <c:dLbl>
              <c:idx val="4"/>
              <c:layout>
                <c:manualLayout>
                  <c:x val="9.3715528941710851E-4"/>
                  <c:y val="1.4003658561104434E-2"/>
                </c:manualLayout>
              </c:layout>
              <c:numFmt formatCode="#,##0_ " sourceLinked="0"/>
              <c:spPr>
                <a:noFill/>
                <a:ln w="30887">
                  <a:noFill/>
                </a:ln>
              </c:spPr>
              <c:txPr>
                <a:bodyPr/>
                <a:lstStyle/>
                <a:p>
                  <a:pPr>
                    <a:defRPr sz="2000" b="1" i="0" u="none" strike="noStrike" baseline="30000">
                      <a:solidFill>
                        <a:srgbClr val="00206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zh-TW"/>
                </a:p>
              </c:txPr>
              <c:showVal val="1"/>
            </c:dLbl>
            <c:dLbl>
              <c:idx val="5"/>
              <c:layout>
                <c:manualLayout>
                  <c:x val="5.2326367532012129E-3"/>
                  <c:y val="1.7959317824078298E-2"/>
                </c:manualLayout>
              </c:layout>
              <c:numFmt formatCode="#,##0_ " sourceLinked="0"/>
              <c:spPr>
                <a:noFill/>
                <a:ln w="30887">
                  <a:noFill/>
                </a:ln>
              </c:spPr>
              <c:txPr>
                <a:bodyPr/>
                <a:lstStyle/>
                <a:p>
                  <a:pPr>
                    <a:defRPr sz="2000" b="1" i="0" u="none" strike="noStrike" baseline="30000">
                      <a:solidFill>
                        <a:srgbClr val="00206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zh-TW"/>
                </a:p>
              </c:txPr>
              <c:showVal val="1"/>
            </c:dLbl>
            <c:dLbl>
              <c:idx val="6"/>
              <c:layout>
                <c:manualLayout>
                  <c:x val="6.7682985721039535E-3"/>
                  <c:y val="1.3310761849073803E-2"/>
                </c:manualLayout>
              </c:layout>
              <c:numFmt formatCode="#,##0_ " sourceLinked="0"/>
              <c:spPr>
                <a:noFill/>
                <a:ln w="30887">
                  <a:noFill/>
                </a:ln>
              </c:spPr>
              <c:txPr>
                <a:bodyPr/>
                <a:lstStyle/>
                <a:p>
                  <a:pPr>
                    <a:defRPr sz="2000" b="1" i="0" u="none" strike="noStrike" baseline="30000">
                      <a:solidFill>
                        <a:srgbClr val="00206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zh-TW"/>
                </a:p>
              </c:txPr>
              <c:showVal val="1"/>
            </c:dLbl>
            <c:dLbl>
              <c:idx val="7"/>
              <c:layout>
                <c:manualLayout>
                  <c:x val="2.6088459407391032E-3"/>
                  <c:y val="1.3071322002062721E-2"/>
                </c:manualLayout>
              </c:layout>
              <c:numFmt formatCode="#,##0_ " sourceLinked="0"/>
              <c:spPr>
                <a:noFill/>
                <a:ln w="30887">
                  <a:noFill/>
                </a:ln>
              </c:spPr>
              <c:txPr>
                <a:bodyPr/>
                <a:lstStyle/>
                <a:p>
                  <a:pPr>
                    <a:defRPr sz="2000" b="1" i="0" u="none" strike="noStrike" baseline="30000">
                      <a:solidFill>
                        <a:srgbClr val="00206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zh-TW"/>
                </a:p>
              </c:txPr>
              <c:showVal val="1"/>
            </c:dLbl>
            <c:dLbl>
              <c:idx val="8"/>
              <c:layout>
                <c:manualLayout>
                  <c:x val="5.1646223369916072E-3"/>
                  <c:y val="1.6881921593669209E-2"/>
                </c:manualLayout>
              </c:layout>
              <c:tx>
                <c:rich>
                  <a:bodyPr/>
                  <a:lstStyle/>
                  <a:p>
                    <a:r>
                      <a:rPr lang="en-US" altLang="en-US" sz="2000" dirty="0" smtClean="0">
                        <a:solidFill>
                          <a:srgbClr val="002060"/>
                        </a:solidFill>
                      </a:rPr>
                      <a:t>1,138,558</a:t>
                    </a:r>
                    <a:r>
                      <a:rPr lang="en-US" altLang="en-US" dirty="0" smtClean="0">
                        <a:solidFill>
                          <a:srgbClr val="C00000"/>
                        </a:solidFill>
                      </a:rPr>
                      <a:t> </a:t>
                    </a:r>
                    <a:endParaRPr lang="en-US" altLang="en-US" dirty="0">
                      <a:solidFill>
                        <a:srgbClr val="C00000"/>
                      </a:solidFill>
                    </a:endParaRPr>
                  </a:p>
                </c:rich>
              </c:tx>
              <c:showVal val="1"/>
            </c:dLbl>
            <c:dLbl>
              <c:idx val="9"/>
              <c:layout>
                <c:manualLayout>
                  <c:x val="2.5823111684958101E-3"/>
                  <c:y val="1.8992348725443916E-2"/>
                </c:manualLayout>
              </c:layout>
              <c:tx>
                <c:rich>
                  <a:bodyPr/>
                  <a:lstStyle/>
                  <a:p>
                    <a:pPr>
                      <a:defRPr sz="2400" b="1" i="0" u="none" strike="noStrike" baseline="3000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  <a:cs typeface="Times New Roman"/>
                      </a:defRPr>
                    </a:pPr>
                    <a:r>
                      <a:rPr lang="en-US" altLang="en-US" sz="3000" dirty="0" smtClean="0">
                        <a:solidFill>
                          <a:srgbClr val="C00000"/>
                        </a:solidFill>
                      </a:rPr>
                      <a:t>1,177,509</a:t>
                    </a:r>
                    <a:r>
                      <a:rPr lang="en-US" altLang="en-US" dirty="0" smtClean="0">
                        <a:solidFill>
                          <a:srgbClr val="C00000"/>
                        </a:solidFill>
                      </a:rPr>
                      <a:t> </a:t>
                    </a:r>
                    <a:endParaRPr lang="en-US" altLang="en-US" dirty="0">
                      <a:solidFill>
                        <a:srgbClr val="C00000"/>
                      </a:solidFill>
                    </a:endParaRPr>
                  </a:p>
                </c:rich>
              </c:tx>
              <c:numFmt formatCode="#,##0_ " sourceLinked="0"/>
              <c:spPr>
                <a:noFill/>
                <a:ln w="30887">
                  <a:noFill/>
                </a:ln>
              </c:spPr>
              <c:showVal val="1"/>
            </c:dLbl>
            <c:numFmt formatCode="#,##0_ " sourceLinked="0"/>
            <c:spPr>
              <a:noFill/>
              <a:ln w="30887">
                <a:noFill/>
              </a:ln>
            </c:spPr>
            <c:txPr>
              <a:bodyPr/>
              <a:lstStyle/>
              <a:p>
                <a:pPr>
                  <a:defRPr sz="2432" b="1" i="0" u="none" strike="noStrike" baseline="30000">
                    <a:solidFill>
                      <a:srgbClr val="0000FF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zh-TW"/>
              </a:p>
            </c:txPr>
            <c:showVal val="1"/>
          </c:dLbls>
          <c:cat>
            <c:numRef>
              <c:f>Sheet1!$B$1:$K$1</c:f>
              <c:numCache>
                <c:formatCode>General</c:formatCode>
                <c:ptCount val="1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</c:numCache>
            </c:numRef>
          </c:cat>
          <c:val>
            <c:numRef>
              <c:f>Sheet1!$B$2:$K$2</c:f>
              <c:numCache>
                <c:formatCode>General</c:formatCode>
                <c:ptCount val="10"/>
                <c:pt idx="0">
                  <c:v>424304</c:v>
                </c:pt>
                <c:pt idx="1">
                  <c:v>452432</c:v>
                </c:pt>
                <c:pt idx="2">
                  <c:v>409876</c:v>
                </c:pt>
                <c:pt idx="3">
                  <c:v>592442</c:v>
                </c:pt>
                <c:pt idx="4">
                  <c:v>848152</c:v>
                </c:pt>
                <c:pt idx="5">
                  <c:v>975794</c:v>
                </c:pt>
                <c:pt idx="6">
                  <c:v>1044156</c:v>
                </c:pt>
                <c:pt idx="7">
                  <c:v>1111198</c:v>
                </c:pt>
                <c:pt idx="8">
                  <c:v>1138558</c:v>
                </c:pt>
                <c:pt idx="9">
                  <c:v>1177059</c:v>
                </c:pt>
              </c:numCache>
            </c:numRef>
          </c:val>
        </c:ser>
        <c:dLbls>
          <c:showVal val="1"/>
        </c:dLbls>
        <c:gapDepth val="0"/>
        <c:shape val="box"/>
        <c:axId val="121748096"/>
        <c:axId val="121758464"/>
        <c:axId val="0"/>
      </c:bar3DChart>
      <c:catAx>
        <c:axId val="121748096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946" b="1" i="0" u="none" strike="noStrike" baseline="0">
                    <a:solidFill>
                      <a:srgbClr val="002060"/>
                    </a:solidFill>
                    <a:latin typeface="新細明體"/>
                    <a:ea typeface="新細明體"/>
                    <a:cs typeface="新細明體"/>
                  </a:defRPr>
                </a:pPr>
                <a:r>
                  <a:rPr lang="zh-TW" altLang="en-US" sz="1800" dirty="0">
                    <a:solidFill>
                      <a:srgbClr val="002060"/>
                    </a:solidFill>
                    <a:latin typeface="微軟正黑體" pitchFamily="34" charset="-120"/>
                    <a:ea typeface="微軟正黑體" pitchFamily="34" charset="-120"/>
                  </a:rPr>
                  <a:t>年份</a:t>
                </a:r>
              </a:p>
            </c:rich>
          </c:tx>
          <c:layout>
            <c:manualLayout>
              <c:xMode val="edge"/>
              <c:yMode val="edge"/>
              <c:x val="0.55625971543744268"/>
              <c:y val="0.88403700566929089"/>
            </c:manualLayout>
          </c:layout>
          <c:spPr>
            <a:noFill/>
            <a:ln w="30887">
              <a:noFill/>
            </a:ln>
          </c:spPr>
        </c:title>
        <c:numFmt formatCode="General" sourceLinked="1"/>
        <c:majorTickMark val="in"/>
        <c:tickLblPos val="low"/>
        <c:spPr>
          <a:ln w="30887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800" b="1" i="0" u="none" strike="noStrike" baseline="0">
                <a:solidFill>
                  <a:srgbClr val="002060"/>
                </a:solidFill>
                <a:effectLst/>
                <a:latin typeface="Blue Highway" pitchFamily="2" charset="0"/>
                <a:ea typeface="Times New Roman"/>
                <a:cs typeface="Times New Roman"/>
              </a:defRPr>
            </a:pPr>
            <a:endParaRPr lang="zh-TW"/>
          </a:p>
        </c:txPr>
        <c:crossAx val="121758464"/>
        <c:crosses val="autoZero"/>
        <c:auto val="1"/>
        <c:lblAlgn val="ctr"/>
        <c:lblOffset val="100"/>
        <c:tickLblSkip val="1"/>
        <c:tickMarkSkip val="1"/>
      </c:catAx>
      <c:valAx>
        <c:axId val="121758464"/>
        <c:scaling>
          <c:orientation val="minMax"/>
        </c:scaling>
        <c:axPos val="l"/>
        <c:majorGridlines>
          <c:spPr>
            <a:ln w="3861">
              <a:solidFill>
                <a:schemeClr val="tx1"/>
              </a:solidFill>
              <a:prstDash val="solid"/>
            </a:ln>
          </c:spPr>
        </c:majorGridlines>
        <c:title>
          <c:tx>
            <c:rich>
              <a:bodyPr rot="0" vert="wordArtVertRtl"/>
              <a:lstStyle/>
              <a:p>
                <a:pPr algn="ctr">
                  <a:defRPr sz="1800" b="1" i="0" u="none" strike="noStrike" baseline="0">
                    <a:solidFill>
                      <a:schemeClr val="tx1"/>
                    </a:solidFill>
                    <a:latin typeface="微軟正黑體" pitchFamily="34" charset="-120"/>
                    <a:ea typeface="微軟正黑體" pitchFamily="34" charset="-120"/>
                    <a:cs typeface="新細明體"/>
                  </a:defRPr>
                </a:pPr>
                <a:r>
                  <a:rPr lang="zh-TW" altLang="en-US" sz="1800" dirty="0">
                    <a:latin typeface="微軟正黑體" pitchFamily="34" charset="-120"/>
                    <a:ea typeface="微軟正黑體" pitchFamily="34" charset="-120"/>
                  </a:rPr>
                  <a:t>用户數目</a:t>
                </a:r>
              </a:p>
            </c:rich>
          </c:tx>
          <c:layout>
            <c:manualLayout>
              <c:xMode val="edge"/>
              <c:yMode val="edge"/>
              <c:x val="5.1551064186699046E-2"/>
              <c:y val="0.36993738839087348"/>
            </c:manualLayout>
          </c:layout>
          <c:spPr>
            <a:noFill/>
            <a:ln w="30887">
              <a:noFill/>
            </a:ln>
          </c:spPr>
        </c:title>
        <c:numFmt formatCode="#,##0_ " sourceLinked="0"/>
        <c:majorTickMark val="in"/>
        <c:tickLblPos val="nextTo"/>
        <c:spPr>
          <a:ln w="30887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600" b="1" i="0" u="none" strike="noStrike" baseline="0">
                <a:solidFill>
                  <a:schemeClr val="tx1"/>
                </a:solidFill>
                <a:latin typeface="Blue Highway" pitchFamily="2" charset="0"/>
                <a:ea typeface="Times New Roman"/>
                <a:cs typeface="Times New Roman"/>
              </a:defRPr>
            </a:pPr>
            <a:endParaRPr lang="zh-TW"/>
          </a:p>
        </c:txPr>
        <c:crossAx val="121748096"/>
        <c:crosses val="autoZero"/>
        <c:crossBetween val="between"/>
      </c:valAx>
      <c:spPr>
        <a:noFill/>
        <a:ln w="30887">
          <a:noFill/>
        </a:ln>
      </c:spPr>
    </c:plotArea>
    <c:plotVisOnly val="1"/>
    <c:dispBlanksAs val="gap"/>
  </c:chart>
  <c:spPr>
    <a:noFill/>
    <a:ln>
      <a:noFill/>
    </a:ln>
  </c:spPr>
  <c:txPr>
    <a:bodyPr/>
    <a:lstStyle/>
    <a:p>
      <a:pPr>
        <a:defRPr sz="2736" b="1" i="0" u="none" strike="noStrike" baseline="0">
          <a:solidFill>
            <a:schemeClr val="tx1"/>
          </a:solidFill>
          <a:latin typeface="新細明體"/>
          <a:ea typeface="新細明體"/>
          <a:cs typeface="新細明體"/>
        </a:defRPr>
      </a:pPr>
      <a:endParaRPr lang="zh-TW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zh-TW"/>
  <c:chart>
    <c:autoTitleDeleted val="1"/>
    <c:view3D>
      <c:rotX val="0"/>
      <c:hPercent val="47"/>
      <c:rotY val="0"/>
      <c:depthPercent val="100"/>
      <c:rAngAx val="1"/>
    </c:view3D>
    <c:floor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spPr>
        <a:gradFill>
          <a:gsLst>
            <a:gs pos="100000">
              <a:schemeClr val="accent5">
                <a:lumMod val="75000"/>
              </a:schemeClr>
            </a:gs>
            <a:gs pos="50000">
              <a:srgbClr val="48BDEC">
                <a:tint val="44500"/>
                <a:satMod val="160000"/>
              </a:srgbClr>
            </a:gs>
            <a:gs pos="100000">
              <a:srgbClr val="48BDEC">
                <a:tint val="23500"/>
                <a:satMod val="160000"/>
              </a:srgbClr>
            </a:gs>
          </a:gsLst>
        </a:gradFill>
        <a:ln w="12700">
          <a:solidFill>
            <a:schemeClr val="tx1"/>
          </a:solidFill>
          <a:prstDash val="solid"/>
        </a:ln>
      </c:spPr>
    </c:sideWall>
    <c:backWall>
      <c:spPr>
        <a:gradFill flip="none" rotWithShape="1">
          <a:gsLst>
            <a:gs pos="100000">
              <a:schemeClr val="accent5">
                <a:lumMod val="75000"/>
              </a:schemeClr>
            </a:gs>
            <a:gs pos="50000">
              <a:srgbClr val="48BDEC">
                <a:tint val="44500"/>
                <a:satMod val="160000"/>
              </a:srgbClr>
            </a:gs>
            <a:gs pos="100000">
              <a:srgbClr val="48BDEC">
                <a:tint val="23500"/>
                <a:satMod val="160000"/>
              </a:srgbClr>
            </a:gs>
          </a:gsLst>
          <a:path path="rect">
            <a:fillToRect l="100000" t="100000"/>
          </a:path>
          <a:tileRect r="-100000" b="-100000"/>
        </a:gradFill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9.0100111234704919E-2"/>
          <c:y val="5.2301255230125528E-2"/>
          <c:w val="0.9010011123470526"/>
          <c:h val="0.66108786610879366"/>
        </c:manualLayout>
      </c:layout>
      <c:bar3DChart>
        <c:barDir val="col"/>
        <c:grouping val="clustered"/>
        <c:ser>
          <c:idx val="0"/>
          <c:order val="0"/>
          <c:tx>
            <c:strRef>
              <c:f>Sheet1!$A$2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 w="14835">
              <a:solidFill>
                <a:schemeClr val="tx1"/>
              </a:solidFill>
              <a:prstDash val="solid"/>
            </a:ln>
          </c:spPr>
          <c:dLbls>
            <c:dLbl>
              <c:idx val="0"/>
              <c:layout>
                <c:manualLayout>
                  <c:x val="5.6234718274301952E-3"/>
                  <c:y val="1.1367131294354989E-2"/>
                </c:manualLayout>
              </c:layout>
              <c:showVal val="1"/>
            </c:dLbl>
            <c:dLbl>
              <c:idx val="1"/>
              <c:layout>
                <c:manualLayout>
                  <c:x val="1.2802326390112145E-3"/>
                  <c:y val="9.192406805747998E-3"/>
                </c:manualLayout>
              </c:layout>
              <c:showVal val="1"/>
            </c:dLbl>
            <c:dLbl>
              <c:idx val="2"/>
              <c:layout>
                <c:manualLayout>
                  <c:x val="-2.377972792290749E-3"/>
                  <c:y val="5.0320303999242914E-3"/>
                </c:manualLayout>
              </c:layout>
              <c:showVal val="1"/>
            </c:dLbl>
            <c:dLbl>
              <c:idx val="3"/>
              <c:layout>
                <c:manualLayout>
                  <c:x val="7.2423023128698942E-4"/>
                  <c:y val="3.9699452577098716E-3"/>
                </c:manualLayout>
              </c:layout>
              <c:showVal val="1"/>
            </c:dLbl>
            <c:dLbl>
              <c:idx val="4"/>
              <c:layout>
                <c:manualLayout>
                  <c:x val="4.6903722591420233E-4"/>
                  <c:y val="1.1475546117923263E-2"/>
                </c:manualLayout>
              </c:layout>
              <c:showVal val="1"/>
            </c:dLbl>
            <c:dLbl>
              <c:idx val="5"/>
              <c:layout>
                <c:manualLayout>
                  <c:x val="-8.9850074109344344E-4"/>
                  <c:y val="9.0719259946524904E-3"/>
                </c:manualLayout>
              </c:layout>
              <c:showVal val="1"/>
            </c:dLbl>
            <c:dLbl>
              <c:idx val="6"/>
              <c:layout>
                <c:manualLayout>
                  <c:x val="3.8613082400506079E-4"/>
                  <c:y val="1.098853007802978E-2"/>
                </c:manualLayout>
              </c:layout>
              <c:showVal val="1"/>
            </c:dLbl>
            <c:dLbl>
              <c:idx val="7"/>
              <c:layout>
                <c:manualLayout>
                  <c:x val="-2.0501061650933811E-3"/>
                  <c:y val="9.7202847716886566E-3"/>
                </c:manualLayout>
              </c:layout>
              <c:showVal val="1"/>
            </c:dLbl>
            <c:dLbl>
              <c:idx val="8"/>
              <c:layout>
                <c:manualLayout>
                  <c:x val="-1.3260847660529701E-3"/>
                  <c:y val="4.4641672368439427E-3"/>
                </c:manualLayout>
              </c:layout>
              <c:showVal val="1"/>
            </c:dLbl>
            <c:dLbl>
              <c:idx val="9"/>
              <c:layout>
                <c:manualLayout>
                  <c:x val="0"/>
                  <c:y val="1.1160418092109861E-2"/>
                </c:manualLayout>
              </c:layout>
              <c:tx>
                <c:rich>
                  <a:bodyPr rot="0" vert="horz"/>
                  <a:lstStyle/>
                  <a:p>
                    <a:pPr algn="ctr">
                      <a:defRPr sz="1600" b="1" i="0" u="none" strike="noStrike" baseline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  <a:cs typeface="Times New Roman"/>
                      </a:defRPr>
                    </a:pPr>
                    <a:r>
                      <a:rPr lang="en-US" altLang="en-US" sz="1400" dirty="0">
                        <a:solidFill>
                          <a:srgbClr val="002060"/>
                        </a:solidFill>
                        <a:effectLst/>
                      </a:rPr>
                      <a:t>904</a:t>
                    </a:r>
                  </a:p>
                </c:rich>
              </c:tx>
              <c:spPr>
                <a:noFill/>
                <a:ln w="29670">
                  <a:noFill/>
                </a:ln>
              </c:spPr>
              <c:showVal val="1"/>
            </c:dLbl>
            <c:dLbl>
              <c:idx val="10"/>
              <c:layout>
                <c:manualLayout>
                  <c:x val="-4.3016900561184323E-3"/>
                  <c:y val="4.3016900561184384E-3"/>
                </c:manualLayout>
              </c:layout>
              <c:tx>
                <c:rich>
                  <a:bodyPr rot="0" vert="horz"/>
                  <a:lstStyle/>
                  <a:p>
                    <a:pPr algn="ctr">
                      <a:defRPr sz="1400" b="1" i="0" u="none" strike="noStrike" baseline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defRPr>
                    </a:pPr>
                    <a:r>
                      <a:rPr lang="en-US" altLang="en-US" sz="1400" dirty="0">
                        <a:solidFill>
                          <a:srgbClr val="002060"/>
                        </a:solidFill>
                        <a:effectLst/>
                      </a:rPr>
                      <a:t>922</a:t>
                    </a:r>
                  </a:p>
                </c:rich>
              </c:tx>
              <c:spPr>
                <a:noFill/>
                <a:ln w="29670">
                  <a:noFill/>
                </a:ln>
              </c:spPr>
              <c:showVal val="1"/>
            </c:dLbl>
            <c:dLbl>
              <c:idx val="11"/>
              <c:layout>
                <c:manualLayout>
                  <c:x val="-1.4338966853728033E-3"/>
                  <c:y val="0"/>
                </c:manualLayout>
              </c:layout>
              <c:tx>
                <c:rich>
                  <a:bodyPr rot="0" vert="horz"/>
                  <a:lstStyle/>
                  <a:p>
                    <a:pPr algn="ctr">
                      <a:defRPr sz="3200" b="1" i="0" u="none" strike="noStrike" baseline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  <a:cs typeface="Times New Roman"/>
                      </a:defRPr>
                    </a:pPr>
                    <a:r>
                      <a:rPr lang="en-US" altLang="en-US" dirty="0">
                        <a:solidFill>
                          <a:srgbClr val="C00000"/>
                        </a:solidFill>
                      </a:rPr>
                      <a:t>991</a:t>
                    </a:r>
                  </a:p>
                </c:rich>
              </c:tx>
              <c:spPr>
                <a:noFill/>
                <a:ln w="29670">
                  <a:noFill/>
                </a:ln>
              </c:spPr>
              <c:showVal val="1"/>
            </c:dLbl>
            <c:spPr>
              <a:noFill/>
              <a:ln w="29670">
                <a:noFill/>
              </a:ln>
            </c:spPr>
            <c:txPr>
              <a:bodyPr rot="0" vert="horz"/>
              <a:lstStyle/>
              <a:p>
                <a:pPr algn="ctr">
                  <a:defRPr sz="1402" b="1" i="0" u="none" strike="noStrike" baseline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zh-TW"/>
              </a:p>
            </c:txPr>
            <c:showVal val="1"/>
          </c:dLbls>
          <c:cat>
            <c:strRef>
              <c:f>Sheet1!$B$1:$M$1</c:f>
              <c:strCache>
                <c:ptCount val="12"/>
                <c:pt idx="0">
                  <c:v>8月</c:v>
                </c:pt>
                <c:pt idx="1">
                  <c:v>9月</c:v>
                </c:pt>
                <c:pt idx="2">
                  <c:v>10月</c:v>
                </c:pt>
                <c:pt idx="3">
                  <c:v>11月</c:v>
                </c:pt>
                <c:pt idx="4">
                  <c:v>12月</c:v>
                </c:pt>
                <c:pt idx="5">
                  <c:v>1月</c:v>
                </c:pt>
                <c:pt idx="6">
                  <c:v>2月</c:v>
                </c:pt>
                <c:pt idx="7">
                  <c:v>3月</c:v>
                </c:pt>
                <c:pt idx="8">
                  <c:v>4月</c:v>
                </c:pt>
                <c:pt idx="9">
                  <c:v>5月</c:v>
                </c:pt>
                <c:pt idx="10">
                  <c:v>6月</c:v>
                </c:pt>
                <c:pt idx="11">
                  <c:v>7月</c:v>
                </c:pt>
              </c:strCache>
            </c:strRef>
          </c:cat>
          <c:val>
            <c:numRef>
              <c:f>Sheet1!$B$2:$M$2</c:f>
              <c:numCache>
                <c:formatCode>General</c:formatCode>
                <c:ptCount val="12"/>
                <c:pt idx="0">
                  <c:v>9</c:v>
                </c:pt>
                <c:pt idx="1">
                  <c:v>62</c:v>
                </c:pt>
                <c:pt idx="2">
                  <c:v>209</c:v>
                </c:pt>
                <c:pt idx="3">
                  <c:v>369</c:v>
                </c:pt>
                <c:pt idx="4">
                  <c:v>514</c:v>
                </c:pt>
                <c:pt idx="5">
                  <c:v>647</c:v>
                </c:pt>
                <c:pt idx="6">
                  <c:v>730</c:v>
                </c:pt>
                <c:pt idx="7">
                  <c:v>759</c:v>
                </c:pt>
                <c:pt idx="8">
                  <c:v>849</c:v>
                </c:pt>
                <c:pt idx="9">
                  <c:v>904</c:v>
                </c:pt>
                <c:pt idx="10">
                  <c:v>922</c:v>
                </c:pt>
                <c:pt idx="11">
                  <c:v>991</c:v>
                </c:pt>
              </c:numCache>
            </c:numRef>
          </c:val>
        </c:ser>
        <c:dLbls>
          <c:showVal val="1"/>
        </c:dLbls>
        <c:gapDepth val="0"/>
        <c:shape val="box"/>
        <c:axId val="125946496"/>
        <c:axId val="126198528"/>
        <c:axId val="0"/>
      </c:bar3DChart>
      <c:catAx>
        <c:axId val="125946496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600" b="1" i="0" u="none" strike="noStrike" baseline="0">
                    <a:solidFill>
                      <a:schemeClr val="tx1"/>
                    </a:solidFill>
                    <a:latin typeface="微軟正黑體" pitchFamily="34" charset="-120"/>
                    <a:ea typeface="微軟正黑體" pitchFamily="34" charset="-120"/>
                    <a:cs typeface="新細明體"/>
                  </a:defRPr>
                </a:pPr>
                <a:r>
                  <a:rPr lang="en-US" altLang="zh-TW" sz="1600" dirty="0" smtClean="0">
                    <a:latin typeface="微軟正黑體" pitchFamily="34" charset="-120"/>
                    <a:ea typeface="微軟正黑體" pitchFamily="34" charset="-120"/>
                  </a:rPr>
                  <a:t>2013</a:t>
                </a:r>
                <a:r>
                  <a:rPr lang="zh-TW" altLang="en-US" sz="1600" dirty="0" smtClean="0">
                    <a:latin typeface="微軟正黑體" pitchFamily="34" charset="-120"/>
                    <a:ea typeface="微軟正黑體" pitchFamily="34" charset="-120"/>
                  </a:rPr>
                  <a:t>年</a:t>
                </a:r>
                <a:endParaRPr lang="zh-TW" altLang="en-US" sz="1600" dirty="0">
                  <a:latin typeface="微軟正黑體" pitchFamily="34" charset="-120"/>
                  <a:ea typeface="微軟正黑體" pitchFamily="34" charset="-120"/>
                </a:endParaRPr>
              </a:p>
            </c:rich>
          </c:tx>
          <c:layout>
            <c:manualLayout>
              <c:xMode val="edge"/>
              <c:yMode val="edge"/>
              <c:x val="8.2667982690270411E-2"/>
              <c:y val="0.780291519099505"/>
            </c:manualLayout>
          </c:layout>
          <c:spPr>
            <a:noFill/>
            <a:ln w="29670">
              <a:noFill/>
            </a:ln>
          </c:spPr>
        </c:title>
        <c:numFmt formatCode="General" sourceLinked="1"/>
        <c:majorTickMark val="in"/>
        <c:tickLblPos val="low"/>
        <c:spPr>
          <a:ln w="3709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600" b="1" i="0" u="none" strike="noStrike" baseline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Times New Roman"/>
              </a:defRPr>
            </a:pPr>
            <a:endParaRPr lang="zh-TW"/>
          </a:p>
        </c:txPr>
        <c:crossAx val="126198528"/>
        <c:crosses val="autoZero"/>
        <c:auto val="1"/>
        <c:lblAlgn val="ctr"/>
        <c:lblOffset val="100"/>
        <c:tickLblSkip val="1"/>
        <c:tickMarkSkip val="1"/>
      </c:catAx>
      <c:valAx>
        <c:axId val="126198528"/>
        <c:scaling>
          <c:orientation val="minMax"/>
          <c:max val="1000"/>
        </c:scaling>
        <c:axPos val="l"/>
        <c:majorGridlines>
          <c:spPr>
            <a:ln w="3709">
              <a:solidFill>
                <a:schemeClr val="tx1"/>
              </a:solidFill>
              <a:prstDash val="solid"/>
            </a:ln>
          </c:spPr>
        </c:majorGridlines>
        <c:title>
          <c:tx>
            <c:rich>
              <a:bodyPr rot="0" vert="wordArtVertRtl"/>
              <a:lstStyle/>
              <a:p>
                <a:pPr algn="ctr">
                  <a:defRPr sz="1635" b="1" i="0" u="none" strike="noStrike" baseline="0">
                    <a:solidFill>
                      <a:schemeClr val="tx1"/>
                    </a:solidFill>
                    <a:latin typeface="微軟正黑體" pitchFamily="34" charset="-120"/>
                    <a:ea typeface="微軟正黑體" pitchFamily="34" charset="-120"/>
                    <a:cs typeface="新細明體"/>
                  </a:defRPr>
                </a:pPr>
                <a:r>
                  <a:rPr lang="zh-TW" altLang="en-US" dirty="0">
                    <a:latin typeface="微軟正黑體" pitchFamily="34" charset="-120"/>
                    <a:ea typeface="微軟正黑體" pitchFamily="34" charset="-120"/>
                  </a:rPr>
                  <a:t>有效證書數目</a:t>
                </a:r>
              </a:p>
            </c:rich>
          </c:tx>
          <c:layout>
            <c:manualLayout>
              <c:xMode val="edge"/>
              <c:yMode val="edge"/>
              <c:x val="0"/>
              <c:y val="0.17109345574069046"/>
            </c:manualLayout>
          </c:layout>
          <c:spPr>
            <a:noFill/>
            <a:ln w="29670">
              <a:noFill/>
            </a:ln>
          </c:spPr>
        </c:title>
        <c:numFmt formatCode="General" sourceLinked="1"/>
        <c:majorTickMark val="in"/>
        <c:tickLblPos val="nextTo"/>
        <c:spPr>
          <a:ln w="3709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600" b="1" i="0" u="none" strike="noStrike" baseline="0">
                <a:solidFill>
                  <a:schemeClr val="tx1"/>
                </a:solidFill>
                <a:latin typeface="Blue Highway" pitchFamily="2" charset="0"/>
                <a:ea typeface="Times New Roman"/>
                <a:cs typeface="Times New Roman"/>
              </a:defRPr>
            </a:pPr>
            <a:endParaRPr lang="zh-TW"/>
          </a:p>
        </c:txPr>
        <c:crossAx val="125946496"/>
        <c:crosses val="autoZero"/>
        <c:crossBetween val="between"/>
      </c:valAx>
      <c:spPr>
        <a:noFill/>
        <a:ln w="29670">
          <a:noFill/>
        </a:ln>
      </c:spPr>
    </c:plotArea>
    <c:plotVisOnly val="1"/>
    <c:dispBlanksAs val="gap"/>
  </c:chart>
  <c:spPr>
    <a:noFill/>
    <a:ln>
      <a:noFill/>
    </a:ln>
  </c:spPr>
  <c:txPr>
    <a:bodyPr/>
    <a:lstStyle/>
    <a:p>
      <a:pPr>
        <a:defRPr sz="2424" b="1" i="0" u="none" strike="noStrike" baseline="0">
          <a:solidFill>
            <a:schemeClr val="tx1"/>
          </a:solidFill>
          <a:latin typeface="新細明體"/>
          <a:ea typeface="新細明體"/>
          <a:cs typeface="新細明體"/>
        </a:defRPr>
      </a:pPr>
      <a:endParaRPr lang="zh-TW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zh-TW"/>
  <c:chart>
    <c:autoTitleDeleted val="1"/>
    <c:view3D>
      <c:rotX val="10"/>
      <c:hPercent val="52"/>
      <c:rotY val="10"/>
      <c:depthPercent val="100"/>
      <c:rAngAx val="1"/>
    </c:view3D>
    <c:floor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spPr>
        <a:noFill/>
        <a:ln w="12700">
          <a:solidFill>
            <a:schemeClr val="tx1"/>
          </a:solidFill>
          <a:prstDash val="solid"/>
        </a:ln>
      </c:spPr>
    </c:sideWall>
    <c:backWall>
      <c:spPr>
        <a:gradFill flip="none" rotWithShape="1">
          <a:gsLst>
            <a:gs pos="0">
              <a:schemeClr val="accent6">
                <a:lumMod val="75000"/>
              </a:schemeClr>
            </a:gs>
            <a:gs pos="50000">
              <a:srgbClr val="48BDEC">
                <a:tint val="44500"/>
                <a:satMod val="160000"/>
              </a:srgbClr>
            </a:gs>
            <a:gs pos="100000">
              <a:srgbClr val="48BDEC">
                <a:tint val="23500"/>
                <a:satMod val="160000"/>
              </a:srgbClr>
            </a:gs>
          </a:gsLst>
          <a:lin ang="2700000" scaled="1"/>
          <a:tileRect/>
        </a:gradFill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0.13443396226415089"/>
          <c:y val="0.15830115830115829"/>
          <c:w val="0.85613207547169812"/>
          <c:h val="0.66602316602317024"/>
        </c:manualLayout>
      </c:layout>
      <c:bar3DChart>
        <c:barDir val="col"/>
        <c:grouping val="clustered"/>
        <c:ser>
          <c:idx val="0"/>
          <c:order val="0"/>
          <c:tx>
            <c:strRef>
              <c:f>Sheet1!$A$2</c:f>
              <c:strCache>
                <c:ptCount val="1"/>
                <c:pt idx="0">
                  <c:v>ABC</c:v>
                </c:pt>
              </c:strCache>
            </c:strRef>
          </c:tx>
          <c:spPr>
            <a:solidFill>
              <a:srgbClr val="3366FF"/>
            </a:solidFill>
            <a:ln w="15443">
              <a:solidFill>
                <a:schemeClr val="tx1"/>
              </a:solidFill>
              <a:prstDash val="solid"/>
            </a:ln>
          </c:spPr>
          <c:dLbls>
            <c:dLbl>
              <c:idx val="0"/>
              <c:layout>
                <c:manualLayout>
                  <c:x val="1.4959104934349314E-3"/>
                  <c:y val="1.3697919963949354E-2"/>
                </c:manualLayout>
              </c:layout>
              <c:numFmt formatCode="#,##0_ " sourceLinked="0"/>
              <c:spPr>
                <a:noFill/>
                <a:ln w="30887">
                  <a:noFill/>
                </a:ln>
              </c:spPr>
              <c:txPr>
                <a:bodyPr/>
                <a:lstStyle/>
                <a:p>
                  <a:pPr>
                    <a:defRPr sz="2000" b="1" i="0" u="none" strike="noStrike" baseline="30000">
                      <a:solidFill>
                        <a:srgbClr val="00206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zh-TW"/>
                </a:p>
              </c:txPr>
              <c:showVal val="1"/>
            </c:dLbl>
            <c:dLbl>
              <c:idx val="1"/>
              <c:layout>
                <c:manualLayout>
                  <c:x val="4.6120687464099742E-3"/>
                  <c:y val="8.8115857647444746E-3"/>
                </c:manualLayout>
              </c:layout>
              <c:numFmt formatCode="#,##0_ " sourceLinked="0"/>
              <c:spPr>
                <a:noFill/>
                <a:ln w="30887">
                  <a:noFill/>
                </a:ln>
              </c:spPr>
              <c:txPr>
                <a:bodyPr/>
                <a:lstStyle/>
                <a:p>
                  <a:pPr>
                    <a:defRPr sz="2000" b="1" i="0" u="none" strike="noStrike" baseline="30000">
                      <a:solidFill>
                        <a:srgbClr val="00206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zh-TW"/>
                </a:p>
              </c:txPr>
              <c:showVal val="1"/>
            </c:dLbl>
            <c:dLbl>
              <c:idx val="2"/>
              <c:layout>
                <c:manualLayout>
                  <c:x val="-1.8706506102489365E-5"/>
                  <c:y val="2.2096093973410402E-2"/>
                </c:manualLayout>
              </c:layout>
              <c:numFmt formatCode="#,##0_ " sourceLinked="0"/>
              <c:spPr>
                <a:noFill/>
                <a:ln w="30887">
                  <a:noFill/>
                </a:ln>
              </c:spPr>
              <c:txPr>
                <a:bodyPr/>
                <a:lstStyle/>
                <a:p>
                  <a:pPr>
                    <a:defRPr sz="2000" b="1" i="0" u="none" strike="noStrike" baseline="30000">
                      <a:solidFill>
                        <a:srgbClr val="00206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zh-TW"/>
                </a:p>
              </c:txPr>
              <c:showVal val="1"/>
            </c:dLbl>
            <c:dLbl>
              <c:idx val="3"/>
              <c:layout>
                <c:manualLayout>
                  <c:x val="2.9856193734336639E-3"/>
                  <c:y val="1.7852475477355124E-2"/>
                </c:manualLayout>
              </c:layout>
              <c:numFmt formatCode="#,##0_ " sourceLinked="0"/>
              <c:spPr>
                <a:noFill/>
                <a:ln w="30887">
                  <a:noFill/>
                </a:ln>
              </c:spPr>
              <c:txPr>
                <a:bodyPr/>
                <a:lstStyle/>
                <a:p>
                  <a:pPr>
                    <a:defRPr sz="2000" b="1" i="0" u="none" strike="noStrike" baseline="30000">
                      <a:solidFill>
                        <a:srgbClr val="00206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zh-TW"/>
                </a:p>
              </c:txPr>
              <c:showVal val="1"/>
            </c:dLbl>
            <c:dLbl>
              <c:idx val="4"/>
              <c:layout>
                <c:manualLayout>
                  <c:x val="9.3715528941710926E-4"/>
                  <c:y val="1.4003658561104434E-2"/>
                </c:manualLayout>
              </c:layout>
              <c:numFmt formatCode="#,##0_ " sourceLinked="0"/>
              <c:spPr>
                <a:noFill/>
                <a:ln w="30887">
                  <a:noFill/>
                </a:ln>
              </c:spPr>
              <c:txPr>
                <a:bodyPr/>
                <a:lstStyle/>
                <a:p>
                  <a:pPr>
                    <a:defRPr sz="2000" b="1" i="0" u="none" strike="noStrike" baseline="30000">
                      <a:solidFill>
                        <a:srgbClr val="00206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zh-TW"/>
                </a:p>
              </c:txPr>
              <c:showVal val="1"/>
            </c:dLbl>
            <c:dLbl>
              <c:idx val="5"/>
              <c:layout>
                <c:manualLayout>
                  <c:x val="2.6503255847054072E-3"/>
                  <c:y val="1.3738795885090884E-2"/>
                </c:manualLayout>
              </c:layout>
              <c:numFmt formatCode="#,##0_ " sourceLinked="0"/>
              <c:spPr>
                <a:noFill/>
                <a:ln w="30887">
                  <a:noFill/>
                </a:ln>
              </c:spPr>
              <c:txPr>
                <a:bodyPr/>
                <a:lstStyle/>
                <a:p>
                  <a:pPr>
                    <a:defRPr sz="2000" b="1" i="0" u="none" strike="noStrike" baseline="30000">
                      <a:solidFill>
                        <a:srgbClr val="00206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zh-TW"/>
                </a:p>
              </c:txPr>
              <c:showVal val="1"/>
            </c:dLbl>
            <c:dLbl>
              <c:idx val="6"/>
              <c:layout>
                <c:manualLayout>
                  <c:x val="-2.2697905176314033E-3"/>
                  <c:y val="1.5420690494005431E-2"/>
                </c:manualLayout>
              </c:layout>
              <c:numFmt formatCode="#,##0_ " sourceLinked="0"/>
              <c:spPr>
                <a:noFill/>
                <a:ln w="30887">
                  <a:noFill/>
                </a:ln>
              </c:spPr>
              <c:txPr>
                <a:bodyPr/>
                <a:lstStyle/>
                <a:p>
                  <a:pPr>
                    <a:defRPr sz="2000" b="1" i="0" u="none" strike="noStrike" baseline="30000">
                      <a:solidFill>
                        <a:srgbClr val="00206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zh-TW"/>
                </a:p>
              </c:txPr>
              <c:showVal val="1"/>
            </c:dLbl>
            <c:dLbl>
              <c:idx val="7"/>
              <c:layout>
                <c:manualLayout>
                  <c:x val="5.1911571092348304E-3"/>
                  <c:y val="1.5181582971556546E-2"/>
                </c:manualLayout>
              </c:layout>
              <c:numFmt formatCode="#,##0_ " sourceLinked="0"/>
              <c:spPr>
                <a:noFill/>
                <a:ln w="30887">
                  <a:noFill/>
                </a:ln>
              </c:spPr>
              <c:txPr>
                <a:bodyPr/>
                <a:lstStyle/>
                <a:p>
                  <a:pPr>
                    <a:defRPr sz="2000" b="1" i="0" u="none" strike="noStrike" baseline="30000">
                      <a:solidFill>
                        <a:srgbClr val="00206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zh-TW"/>
                </a:p>
              </c:txPr>
              <c:showVal val="1"/>
            </c:dLbl>
            <c:dLbl>
              <c:idx val="8"/>
              <c:layout>
                <c:manualLayout>
                  <c:x val="1.2910539184539643E-3"/>
                  <c:y val="1.8992182563162863E-2"/>
                </c:manualLayout>
              </c:layout>
              <c:tx>
                <c:rich>
                  <a:bodyPr/>
                  <a:lstStyle/>
                  <a:p>
                    <a:r>
                      <a:rPr lang="en-US" altLang="en-US" sz="2000" dirty="0" smtClean="0">
                        <a:solidFill>
                          <a:srgbClr val="002060"/>
                        </a:solidFill>
                      </a:rPr>
                      <a:t>162,698</a:t>
                    </a:r>
                    <a:endParaRPr lang="en-US" altLang="en-US" dirty="0">
                      <a:solidFill>
                        <a:srgbClr val="C00000"/>
                      </a:solidFill>
                    </a:endParaRPr>
                  </a:p>
                </c:rich>
              </c:tx>
              <c:showVal val="1"/>
            </c:dLbl>
            <c:dLbl>
              <c:idx val="9"/>
              <c:layout>
                <c:manualLayout>
                  <c:x val="-1.291155584247907E-3"/>
                  <c:y val="1.8992348725443954E-2"/>
                </c:manualLayout>
              </c:layout>
              <c:tx>
                <c:rich>
                  <a:bodyPr/>
                  <a:lstStyle/>
                  <a:p>
                    <a:pPr>
                      <a:defRPr sz="2400" b="1" i="0" u="none" strike="noStrike" baseline="3000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  <a:cs typeface="Times New Roman"/>
                      </a:defRPr>
                    </a:pPr>
                    <a:r>
                      <a:rPr lang="en-US" altLang="en-US" sz="2000" dirty="0" smtClean="0">
                        <a:solidFill>
                          <a:srgbClr val="002060"/>
                        </a:solidFill>
                        <a:effectLst/>
                      </a:rPr>
                      <a:t>171,662</a:t>
                    </a:r>
                    <a:endParaRPr lang="en-US" altLang="en-US" sz="2000" dirty="0">
                      <a:solidFill>
                        <a:srgbClr val="002060"/>
                      </a:solidFill>
                      <a:effectLst/>
                    </a:endParaRPr>
                  </a:p>
                </c:rich>
              </c:tx>
              <c:numFmt formatCode="#,##0_ " sourceLinked="0"/>
              <c:spPr>
                <a:noFill/>
                <a:ln w="30887">
                  <a:noFill/>
                </a:ln>
              </c:spPr>
              <c:showVal val="1"/>
            </c:dLbl>
            <c:dLbl>
              <c:idx val="10"/>
              <c:layout>
                <c:manualLayout>
                  <c:x val="-1.2911555842479057E-3"/>
                  <c:y val="1.2661565816962655E-2"/>
                </c:manualLayout>
              </c:layout>
              <c:tx>
                <c:rich>
                  <a:bodyPr/>
                  <a:lstStyle/>
                  <a:p>
                    <a:r>
                      <a:rPr lang="en-US" altLang="en-US" sz="2000" dirty="0" smtClean="0">
                        <a:solidFill>
                          <a:srgbClr val="002060"/>
                        </a:solidFill>
                      </a:rPr>
                      <a:t>182,808 </a:t>
                    </a:r>
                    <a:endParaRPr lang="en-US" altLang="en-US" sz="2000" dirty="0">
                      <a:solidFill>
                        <a:srgbClr val="002060"/>
                      </a:solidFill>
                    </a:endParaRPr>
                  </a:p>
                </c:rich>
              </c:tx>
              <c:showVal val="1"/>
            </c:dLbl>
            <c:dLbl>
              <c:idx val="11"/>
              <c:layout>
                <c:manualLayout>
                  <c:x val="-1.2911555842480007E-3"/>
                  <c:y val="1.2661565816962674E-2"/>
                </c:manualLayout>
              </c:layout>
              <c:tx>
                <c:rich>
                  <a:bodyPr/>
                  <a:lstStyle/>
                  <a:p>
                    <a:pPr>
                      <a:defRPr sz="2432" b="1" i="0" u="none" strike="noStrike" baseline="3000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defRPr>
                    </a:pPr>
                    <a:r>
                      <a:rPr lang="en-US" altLang="en-US" sz="3200" b="1" dirty="0" smtClean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196,636</a:t>
                    </a:r>
                    <a:r>
                      <a:rPr lang="en-US" altLang="en-US" sz="3200" dirty="0" smtClean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 </a:t>
                    </a:r>
                    <a:endParaRPr lang="en-US" altLang="en-US" sz="3200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c:rich>
              </c:tx>
              <c:numFmt formatCode="#,##0_ " sourceLinked="0"/>
              <c:spPr>
                <a:noFill/>
                <a:ln w="30887">
                  <a:noFill/>
                </a:ln>
              </c:spPr>
              <c:showVal val="1"/>
            </c:dLbl>
            <c:dLbl>
              <c:idx val="12"/>
              <c:layout>
                <c:manualLayout>
                  <c:x val="-6.4557779212395224E-3"/>
                  <c:y val="1.477182678645636E-2"/>
                </c:manualLayout>
              </c:layout>
              <c:tx>
                <c:rich>
                  <a:bodyPr/>
                  <a:lstStyle/>
                  <a:p>
                    <a:r>
                      <a:rPr lang="en-US" altLang="en-US" sz="32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196,636</a:t>
                    </a:r>
                    <a:r>
                      <a:rPr lang="en-US" altLang="en-US" sz="3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 </a:t>
                    </a:r>
                  </a:p>
                </c:rich>
              </c:tx>
              <c:showVal val="1"/>
            </c:dLbl>
            <c:numFmt formatCode="#,##0_ " sourceLinked="0"/>
            <c:spPr>
              <a:noFill/>
              <a:ln w="30887">
                <a:noFill/>
              </a:ln>
            </c:spPr>
            <c:txPr>
              <a:bodyPr/>
              <a:lstStyle/>
              <a:p>
                <a:pPr>
                  <a:defRPr sz="2432" b="1" i="0" u="none" strike="noStrike" baseline="30000">
                    <a:solidFill>
                      <a:srgbClr val="0000FF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zh-TW"/>
              </a:p>
            </c:txPr>
            <c:showVal val="1"/>
          </c:dLbls>
          <c:cat>
            <c:strRef>
              <c:f>Sheet1!$B$1:$M$1</c:f>
              <c:strCache>
                <c:ptCount val="12"/>
                <c:pt idx="0">
                  <c:v>8月</c:v>
                </c:pt>
                <c:pt idx="1">
                  <c:v>9月</c:v>
                </c:pt>
                <c:pt idx="2">
                  <c:v>10月</c:v>
                </c:pt>
                <c:pt idx="3">
                  <c:v>11月</c:v>
                </c:pt>
                <c:pt idx="4">
                  <c:v>12月</c:v>
                </c:pt>
                <c:pt idx="5">
                  <c:v>1月</c:v>
                </c:pt>
                <c:pt idx="6">
                  <c:v>2月</c:v>
                </c:pt>
                <c:pt idx="7">
                  <c:v>3月</c:v>
                </c:pt>
                <c:pt idx="8">
                  <c:v>4月</c:v>
                </c:pt>
                <c:pt idx="9">
                  <c:v>5月</c:v>
                </c:pt>
                <c:pt idx="10">
                  <c:v>6月</c:v>
                </c:pt>
                <c:pt idx="11">
                  <c:v>7月</c:v>
                </c:pt>
              </c:strCache>
            </c:strRef>
          </c:cat>
          <c:val>
            <c:numRef>
              <c:f>Sheet1!$B$2:$M$2</c:f>
              <c:numCache>
                <c:formatCode>General</c:formatCode>
                <c:ptCount val="12"/>
                <c:pt idx="0">
                  <c:v>3005</c:v>
                </c:pt>
                <c:pt idx="1">
                  <c:v>8896</c:v>
                </c:pt>
                <c:pt idx="2">
                  <c:v>33540</c:v>
                </c:pt>
                <c:pt idx="3">
                  <c:v>61118</c:v>
                </c:pt>
                <c:pt idx="4">
                  <c:v>87207</c:v>
                </c:pt>
                <c:pt idx="5">
                  <c:v>113732</c:v>
                </c:pt>
                <c:pt idx="6">
                  <c:v>131303</c:v>
                </c:pt>
                <c:pt idx="7">
                  <c:v>140729</c:v>
                </c:pt>
                <c:pt idx="8">
                  <c:v>162698</c:v>
                </c:pt>
                <c:pt idx="9">
                  <c:v>171662</c:v>
                </c:pt>
                <c:pt idx="10">
                  <c:v>182808</c:v>
                </c:pt>
                <c:pt idx="11">
                  <c:v>196636</c:v>
                </c:pt>
              </c:numCache>
            </c:numRef>
          </c:val>
        </c:ser>
        <c:dLbls>
          <c:showVal val="1"/>
        </c:dLbls>
        <c:gapDepth val="0"/>
        <c:shape val="box"/>
        <c:axId val="126610048"/>
        <c:axId val="134295936"/>
        <c:axId val="0"/>
      </c:bar3DChart>
      <c:catAx>
        <c:axId val="126610048"/>
        <c:scaling>
          <c:orientation val="minMax"/>
        </c:scaling>
        <c:axPos val="b"/>
        <c:numFmt formatCode="General" sourceLinked="1"/>
        <c:majorTickMark val="in"/>
        <c:tickLblPos val="low"/>
        <c:spPr>
          <a:ln w="30887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600" b="1" i="0" u="none" strike="noStrike" baseline="0">
                <a:solidFill>
                  <a:srgbClr val="002060"/>
                </a:solidFill>
                <a:effectLst/>
                <a:latin typeface="Blue Highway" pitchFamily="2" charset="0"/>
                <a:ea typeface="Times New Roman"/>
                <a:cs typeface="Times New Roman"/>
              </a:defRPr>
            </a:pPr>
            <a:endParaRPr lang="zh-TW"/>
          </a:p>
        </c:txPr>
        <c:crossAx val="134295936"/>
        <c:crosses val="autoZero"/>
        <c:auto val="1"/>
        <c:lblAlgn val="ctr"/>
        <c:lblOffset val="100"/>
        <c:tickLblSkip val="1"/>
        <c:tickMarkSkip val="1"/>
      </c:catAx>
      <c:valAx>
        <c:axId val="134295936"/>
        <c:scaling>
          <c:orientation val="minMax"/>
        </c:scaling>
        <c:axPos val="l"/>
        <c:majorGridlines>
          <c:spPr>
            <a:ln w="3861">
              <a:solidFill>
                <a:schemeClr val="tx1"/>
              </a:solidFill>
              <a:prstDash val="solid"/>
            </a:ln>
          </c:spPr>
        </c:majorGridlines>
        <c:title>
          <c:tx>
            <c:rich>
              <a:bodyPr rot="0" vert="wordArtVertRtl"/>
              <a:lstStyle/>
              <a:p>
                <a:pPr algn="ctr">
                  <a:defRPr sz="1800" b="1" i="0" u="none" strike="noStrike" baseline="0">
                    <a:solidFill>
                      <a:schemeClr val="tx1"/>
                    </a:solidFill>
                    <a:latin typeface="微軟正黑體" pitchFamily="34" charset="-120"/>
                    <a:ea typeface="微軟正黑體" pitchFamily="34" charset="-120"/>
                    <a:cs typeface="新細明體"/>
                  </a:defRPr>
                </a:pPr>
                <a:r>
                  <a:rPr lang="zh-TW" altLang="en-US" sz="1800" dirty="0">
                    <a:latin typeface="微軟正黑體" pitchFamily="34" charset="-120"/>
                    <a:ea typeface="微軟正黑體" pitchFamily="34" charset="-120"/>
                  </a:rPr>
                  <a:t>用户數目</a:t>
                </a:r>
              </a:p>
            </c:rich>
          </c:tx>
          <c:layout>
            <c:manualLayout>
              <c:xMode val="edge"/>
              <c:yMode val="edge"/>
              <c:x val="5.9297997692186605E-2"/>
              <c:y val="0.35938608354340512"/>
            </c:manualLayout>
          </c:layout>
          <c:spPr>
            <a:noFill/>
            <a:ln w="30887">
              <a:noFill/>
            </a:ln>
          </c:spPr>
        </c:title>
        <c:numFmt formatCode="#,##0_ " sourceLinked="0"/>
        <c:majorTickMark val="in"/>
        <c:tickLblPos val="nextTo"/>
        <c:spPr>
          <a:ln w="30887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600" b="1" i="0" u="none" strike="noStrike" baseline="0">
                <a:solidFill>
                  <a:schemeClr val="tx1"/>
                </a:solidFill>
                <a:latin typeface="Blue Highway" pitchFamily="2" charset="0"/>
                <a:ea typeface="Times New Roman"/>
                <a:cs typeface="Times New Roman"/>
              </a:defRPr>
            </a:pPr>
            <a:endParaRPr lang="zh-TW"/>
          </a:p>
        </c:txPr>
        <c:crossAx val="126610048"/>
        <c:crosses val="autoZero"/>
        <c:crossBetween val="between"/>
      </c:valAx>
      <c:spPr>
        <a:noFill/>
        <a:ln w="30887">
          <a:noFill/>
        </a:ln>
      </c:spPr>
    </c:plotArea>
    <c:plotVisOnly val="1"/>
    <c:dispBlanksAs val="gap"/>
  </c:chart>
  <c:spPr>
    <a:noFill/>
    <a:ln>
      <a:noFill/>
    </a:ln>
  </c:spPr>
  <c:txPr>
    <a:bodyPr/>
    <a:lstStyle/>
    <a:p>
      <a:pPr>
        <a:defRPr sz="2736" b="1" i="0" u="none" strike="noStrike" baseline="0">
          <a:solidFill>
            <a:schemeClr val="tx1"/>
          </a:solidFill>
          <a:latin typeface="新細明體"/>
          <a:ea typeface="新細明體"/>
          <a:cs typeface="新細明體"/>
        </a:defRPr>
      </a:pPr>
      <a:endParaRPr lang="zh-TW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zh-TW"/>
  <c:chart>
    <c:autoTitleDeleted val="1"/>
    <c:view3D>
      <c:rotY val="200"/>
      <c:perspective val="0"/>
    </c:view3D>
    <c:plotArea>
      <c:layout>
        <c:manualLayout>
          <c:layoutTarget val="inner"/>
          <c:xMode val="edge"/>
          <c:yMode val="edge"/>
          <c:x val="0.10154241645244215"/>
          <c:y val="0.21940928270042456"/>
          <c:w val="0.83161953727506743"/>
          <c:h val="0.54008438818564986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chemeClr val="accent1"/>
            </a:solidFill>
            <a:ln w="27076">
              <a:noFill/>
            </a:ln>
          </c:spPr>
          <c:explosion val="19"/>
          <c:dPt>
            <c:idx val="0"/>
            <c:spPr>
              <a:solidFill>
                <a:srgbClr val="FFCC00"/>
              </a:solidFill>
              <a:ln w="27076">
                <a:noFill/>
              </a:ln>
            </c:spPr>
          </c:dPt>
          <c:dPt>
            <c:idx val="1"/>
            <c:spPr>
              <a:solidFill>
                <a:srgbClr val="CC99FF"/>
              </a:solidFill>
              <a:ln w="27076">
                <a:noFill/>
              </a:ln>
            </c:spPr>
          </c:dPt>
          <c:dPt>
            <c:idx val="2"/>
            <c:spPr>
              <a:solidFill>
                <a:srgbClr val="33CCCC"/>
              </a:solidFill>
              <a:ln w="27076">
                <a:noFill/>
              </a:ln>
            </c:spPr>
          </c:dPt>
          <c:dPt>
            <c:idx val="3"/>
            <c:spPr>
              <a:solidFill>
                <a:srgbClr val="99CC00"/>
              </a:solidFill>
              <a:ln w="27076">
                <a:noFill/>
              </a:ln>
            </c:spPr>
          </c:dPt>
          <c:dPt>
            <c:idx val="4"/>
            <c:spPr>
              <a:solidFill>
                <a:schemeClr val="bg2"/>
              </a:solidFill>
              <a:ln w="27076">
                <a:noFill/>
              </a:ln>
            </c:spPr>
          </c:dPt>
          <c:dPt>
            <c:idx val="5"/>
            <c:spPr>
              <a:solidFill>
                <a:srgbClr val="FF0000"/>
              </a:solidFill>
              <a:ln w="27076">
                <a:noFill/>
              </a:ln>
            </c:spPr>
          </c:dPt>
          <c:dPt>
            <c:idx val="6"/>
            <c:spPr>
              <a:solidFill>
                <a:srgbClr val="0066CC"/>
              </a:solidFill>
              <a:ln w="27076">
                <a:noFill/>
              </a:ln>
            </c:spPr>
          </c:dPt>
          <c:cat>
            <c:numRef>
              <c:f>Sheet1!$B$1:$H$1</c:f>
              <c:numCache>
                <c:formatCode>General</c:formatCode>
                <c:ptCount val="7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</c:numCache>
            </c:numRef>
          </c:cat>
          <c:val>
            <c:numRef>
              <c:f>Sheet1!$B$2:$H$2</c:f>
              <c:numCache>
                <c:formatCode>General</c:formatCode>
                <c:ptCount val="7"/>
                <c:pt idx="0">
                  <c:v>695</c:v>
                </c:pt>
                <c:pt idx="1">
                  <c:v>3</c:v>
                </c:pt>
                <c:pt idx="2">
                  <c:v>3</c:v>
                </c:pt>
                <c:pt idx="3">
                  <c:v>7</c:v>
                </c:pt>
                <c:pt idx="4">
                  <c:v>2</c:v>
                </c:pt>
                <c:pt idx="5">
                  <c:v>198</c:v>
                </c:pt>
                <c:pt idx="6">
                  <c:v>14</c:v>
                </c:pt>
              </c:numCache>
            </c:numRef>
          </c:val>
        </c:ser>
      </c:pie3DChart>
      <c:spPr>
        <a:noFill/>
        <a:ln w="27076">
          <a:noFill/>
        </a:ln>
      </c:spPr>
    </c:plotArea>
    <c:plotVisOnly val="1"/>
    <c:dispBlanksAs val="zero"/>
  </c:chart>
  <c:spPr>
    <a:noFill/>
    <a:ln>
      <a:noFill/>
    </a:ln>
  </c:spPr>
  <c:txPr>
    <a:bodyPr/>
    <a:lstStyle/>
    <a:p>
      <a:pPr>
        <a:defRPr sz="2185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zh-TW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4DECE0-1682-496B-8BBA-240AF70A359B}" type="datetimeFigureOut">
              <a:rPr lang="zh-TW" altLang="en-US" smtClean="0"/>
              <a:pPr/>
              <a:t>2014/9/8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A1286B-1CD3-44CE-8C49-15157DA8432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EDDC26-98F2-49A4-BC1D-587B1E325309}" type="datetimeFigureOut">
              <a:rPr lang="zh-TW" altLang="en-US" smtClean="0"/>
              <a:pPr/>
              <a:t>2014/9/8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C208B8-E691-4C78-A934-B78FB4632BB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zh-TW" altLang="zh-TW" smtClean="0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3450" y="752475"/>
            <a:ext cx="4943475" cy="3708400"/>
          </a:xfrm>
          <a:ln w="12700" cap="flat">
            <a:solidFill>
              <a:schemeClr val="tx1"/>
            </a:solidFill>
          </a:ln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7296"/>
            <a:ext cx="4984750" cy="4466511"/>
          </a:xfrm>
        </p:spPr>
        <p:txBody>
          <a:bodyPr lIns="99192" tIns="49596" rIns="99192" bIns="49596"/>
          <a:lstStyle/>
          <a:p>
            <a:endParaRPr lang="en-US" altLang="zh-TW" smtClean="0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3450" y="752475"/>
            <a:ext cx="4943475" cy="3708400"/>
          </a:xfrm>
          <a:ln w="12700" cap="flat">
            <a:solidFill>
              <a:schemeClr val="tx1"/>
            </a:solidFill>
          </a:ln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7296"/>
            <a:ext cx="4984750" cy="4466511"/>
          </a:xfrm>
        </p:spPr>
        <p:txBody>
          <a:bodyPr lIns="99192" tIns="49596" rIns="99192" bIns="49596"/>
          <a:lstStyle/>
          <a:p>
            <a:pPr eaLnBrk="1" hangingPunct="1"/>
            <a:endParaRPr lang="en-US" altLang="zh-TW" smtClean="0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5038" y="754063"/>
            <a:ext cx="4940300" cy="3706812"/>
          </a:xfrm>
          <a:ln w="12700" cap="flat">
            <a:solidFill>
              <a:schemeClr val="tx1"/>
            </a:solidFill>
          </a:ln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780" y="4716779"/>
            <a:ext cx="4984116" cy="4466273"/>
          </a:xfrm>
        </p:spPr>
        <p:txBody>
          <a:bodyPr lIns="99301" tIns="49651" rIns="99301" bIns="49651"/>
          <a:lstStyle/>
          <a:p>
            <a:endParaRPr lang="en-US" altLang="zh-TW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5038" y="754063"/>
            <a:ext cx="4940300" cy="3706812"/>
          </a:xfrm>
          <a:ln w="12700" cap="flat">
            <a:solidFill>
              <a:schemeClr val="tx1"/>
            </a:solidFill>
          </a:ln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780" y="4716779"/>
            <a:ext cx="4984116" cy="4466273"/>
          </a:xfrm>
        </p:spPr>
        <p:txBody>
          <a:bodyPr lIns="99301" tIns="49651" rIns="99301" bIns="49651"/>
          <a:lstStyle/>
          <a:p>
            <a:endParaRPr lang="en-US" altLang="zh-TW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5038" y="754063"/>
            <a:ext cx="4940300" cy="3705225"/>
          </a:xfrm>
          <a:ln w="12700" cap="flat">
            <a:solidFill>
              <a:schemeClr val="tx1"/>
            </a:solidFill>
          </a:ln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780" y="4716779"/>
            <a:ext cx="4984116" cy="4466273"/>
          </a:xfrm>
        </p:spPr>
        <p:txBody>
          <a:bodyPr lIns="99162" tIns="49581" rIns="99162" bIns="49581"/>
          <a:lstStyle/>
          <a:p>
            <a:endParaRPr lang="en-US" altLang="zh-TW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 txBox="1">
            <a:spLocks noGrp="1" noChangeArrowheads="1"/>
          </p:cNvSpPr>
          <p:nvPr/>
        </p:nvSpPr>
        <p:spPr bwMode="auto">
          <a:xfrm>
            <a:off x="3850642" y="9430386"/>
            <a:ext cx="2947033" cy="496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749" tIns="48375" rIns="96749" bIns="48375" anchor="b"/>
          <a:lstStyle/>
          <a:p>
            <a:pPr algn="r" defTabSz="968375"/>
            <a:fld id="{36F83F54-7ED4-4FF9-8DD6-15A1FF0033BC}" type="slidenum">
              <a:rPr lang="en-US" altLang="zh-TW" sz="1200" b="0"/>
              <a:pPr algn="r" defTabSz="968375"/>
              <a:t>25</a:t>
            </a:fld>
            <a:endParaRPr lang="en-US" altLang="zh-TW" sz="1200" b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5038" y="754063"/>
            <a:ext cx="4940300" cy="3706812"/>
          </a:xfrm>
          <a:ln w="12700" cap="flat">
            <a:solidFill>
              <a:schemeClr val="tx1"/>
            </a:solidFill>
          </a:ln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780" y="4716779"/>
            <a:ext cx="4984116" cy="4466273"/>
          </a:xfrm>
        </p:spPr>
        <p:txBody>
          <a:bodyPr lIns="99301" tIns="49651" rIns="99301" bIns="49651"/>
          <a:lstStyle/>
          <a:p>
            <a:endParaRPr lang="en-US" altLang="zh-TW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3450" y="752475"/>
            <a:ext cx="4943475" cy="3708400"/>
          </a:xfrm>
          <a:ln w="12700" cap="flat">
            <a:solidFill>
              <a:schemeClr val="tx1"/>
            </a:solidFill>
          </a:ln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7296"/>
            <a:ext cx="4984750" cy="4466511"/>
          </a:xfrm>
        </p:spPr>
        <p:txBody>
          <a:bodyPr lIns="99192" tIns="49596" rIns="99192" bIns="49596"/>
          <a:lstStyle/>
          <a:p>
            <a:endParaRPr lang="en-US" altLang="zh-TW" smtClean="0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3450" y="752475"/>
            <a:ext cx="4943475" cy="3708400"/>
          </a:xfrm>
          <a:ln w="12700" cap="flat">
            <a:solidFill>
              <a:schemeClr val="tx1"/>
            </a:solidFill>
          </a:ln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7296"/>
            <a:ext cx="4984750" cy="4466511"/>
          </a:xfrm>
        </p:spPr>
        <p:txBody>
          <a:bodyPr lIns="99192" tIns="49596" rIns="99192" bIns="49596"/>
          <a:lstStyle/>
          <a:p>
            <a:pPr eaLnBrk="1" hangingPunct="1"/>
            <a:endParaRPr lang="en-US" altLang="zh-TW" smtClean="0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3450" y="752475"/>
            <a:ext cx="4943475" cy="3708400"/>
          </a:xfrm>
          <a:ln w="12700" cap="flat">
            <a:solidFill>
              <a:schemeClr val="tx1"/>
            </a:solidFill>
          </a:ln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7296"/>
            <a:ext cx="4984750" cy="4466511"/>
          </a:xfrm>
        </p:spPr>
        <p:txBody>
          <a:bodyPr lIns="99192" tIns="49596" rIns="99192" bIns="49596"/>
          <a:lstStyle/>
          <a:p>
            <a:pPr eaLnBrk="1" hangingPunct="1"/>
            <a:endParaRPr lang="en-US" altLang="zh-TW" smtClean="0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3450" y="752475"/>
            <a:ext cx="4943475" cy="3708400"/>
          </a:xfrm>
          <a:ln w="12700" cap="flat">
            <a:solidFill>
              <a:schemeClr val="tx1"/>
            </a:solidFill>
          </a:ln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7296"/>
            <a:ext cx="4984750" cy="4466511"/>
          </a:xfrm>
        </p:spPr>
        <p:txBody>
          <a:bodyPr lIns="99192" tIns="49596" rIns="99192" bIns="49596"/>
          <a:lstStyle/>
          <a:p>
            <a:pPr eaLnBrk="1" hangingPunct="1"/>
            <a:endParaRPr lang="en-US" altLang="zh-TW" smtClean="0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C208B8-E691-4C78-A934-B78FB4632BB5}" type="slidenum">
              <a:rPr lang="zh-TW" altLang="en-US" smtClean="0"/>
              <a:pPr/>
              <a:t>4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5038" y="754063"/>
            <a:ext cx="4940300" cy="3705225"/>
          </a:xfrm>
          <a:ln w="12700" cap="flat">
            <a:solidFill>
              <a:schemeClr val="tx1"/>
            </a:solidFill>
          </a:ln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780" y="4716779"/>
            <a:ext cx="4984116" cy="4466273"/>
          </a:xfrm>
        </p:spPr>
        <p:txBody>
          <a:bodyPr lIns="99152" tIns="49576" rIns="99152" bIns="49576"/>
          <a:lstStyle/>
          <a:p>
            <a:pPr eaLnBrk="1" hangingPunct="1"/>
            <a:endParaRPr lang="en-US" altLang="zh-TW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8213" y="754063"/>
            <a:ext cx="4940300" cy="3706812"/>
          </a:xfrm>
          <a:ln w="12700" cap="flat">
            <a:solidFill>
              <a:schemeClr val="tx1"/>
            </a:solidFill>
          </a:ln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4122"/>
            <a:ext cx="4983162" cy="4468099"/>
          </a:xfrm>
        </p:spPr>
        <p:txBody>
          <a:bodyPr lIns="98880" tIns="49441" rIns="98880" bIns="49441"/>
          <a:lstStyle/>
          <a:p>
            <a:pPr eaLnBrk="1" hangingPunct="1"/>
            <a:endParaRPr lang="en-US" altLang="zh-TW" smtClean="0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8213" y="754063"/>
            <a:ext cx="4940300" cy="3706812"/>
          </a:xfrm>
          <a:ln w="12700" cap="flat">
            <a:solidFill>
              <a:schemeClr val="tx1"/>
            </a:solidFill>
          </a:ln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4122"/>
            <a:ext cx="4983162" cy="4468099"/>
          </a:xfrm>
        </p:spPr>
        <p:txBody>
          <a:bodyPr lIns="98880" tIns="49441" rIns="98880" bIns="49441"/>
          <a:lstStyle/>
          <a:p>
            <a:pPr eaLnBrk="1" hangingPunct="1"/>
            <a:endParaRPr lang="en-US" altLang="zh-TW" smtClean="0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8213" y="754063"/>
            <a:ext cx="4940300" cy="3706812"/>
          </a:xfrm>
          <a:ln w="12700" cap="flat">
            <a:solidFill>
              <a:schemeClr val="tx1"/>
            </a:solidFill>
          </a:ln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4122"/>
            <a:ext cx="4983162" cy="4468099"/>
          </a:xfrm>
        </p:spPr>
        <p:txBody>
          <a:bodyPr lIns="98880" tIns="49441" rIns="98880" bIns="49441"/>
          <a:lstStyle/>
          <a:p>
            <a:pPr eaLnBrk="1" hangingPunct="1"/>
            <a:endParaRPr lang="en-US" altLang="zh-TW" smtClean="0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8213" y="754063"/>
            <a:ext cx="4940300" cy="3706812"/>
          </a:xfrm>
          <a:ln w="12700" cap="flat">
            <a:solidFill>
              <a:schemeClr val="tx1"/>
            </a:solidFill>
          </a:ln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4122"/>
            <a:ext cx="4983162" cy="4468099"/>
          </a:xfrm>
        </p:spPr>
        <p:txBody>
          <a:bodyPr lIns="98880" tIns="49441" rIns="98880" bIns="49441"/>
          <a:lstStyle/>
          <a:p>
            <a:pPr eaLnBrk="1" hangingPunct="1"/>
            <a:endParaRPr lang="en-US" altLang="zh-TW" smtClean="0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C208B8-E691-4C78-A934-B78FB4632BB5}" type="slidenum">
              <a:rPr lang="zh-TW" altLang="en-US" smtClean="0"/>
              <a:pPr/>
              <a:t>11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smtClean="0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 txBox="1">
            <a:spLocks noGrp="1" noChangeArrowheads="1"/>
          </p:cNvSpPr>
          <p:nvPr/>
        </p:nvSpPr>
        <p:spPr bwMode="auto">
          <a:xfrm>
            <a:off x="3851276" y="9429831"/>
            <a:ext cx="2946400" cy="496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43" tIns="48322" rIns="96643" bIns="48322" anchor="b"/>
          <a:lstStyle/>
          <a:p>
            <a:pPr algn="r" defTabSz="966788"/>
            <a:fld id="{CB1F729C-8DC7-47AB-9AD5-422A42A02BE6}" type="slidenum">
              <a:rPr lang="en-US" altLang="zh-TW" sz="1200" b="0"/>
              <a:pPr algn="r" defTabSz="966788"/>
              <a:t>14</a:t>
            </a:fld>
            <a:endParaRPr lang="en-US" altLang="zh-TW" sz="1200" b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3450" y="752475"/>
            <a:ext cx="4943475" cy="3708400"/>
          </a:xfrm>
          <a:ln w="12700" cap="flat">
            <a:solidFill>
              <a:schemeClr val="tx1"/>
            </a:solidFill>
          </a:ln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7296"/>
            <a:ext cx="4984750" cy="4466511"/>
          </a:xfrm>
        </p:spPr>
        <p:txBody>
          <a:bodyPr lIns="99192" tIns="49596" rIns="99192" bIns="49596"/>
          <a:lstStyle/>
          <a:p>
            <a:pPr eaLnBrk="1" hangingPunct="1"/>
            <a:endParaRPr lang="en-US" altLang="zh-TW" smtClean="0">
              <a:ea typeface="新細明體" charset="-12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89" name="Object 17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3089" name="Image" r:id="rId3" imgW="7606349" imgH="6095238" progId="">
              <p:embed/>
            </p:oleObj>
          </a:graphicData>
        </a:graphic>
      </p:graphicFrame>
      <p:sp>
        <p:nvSpPr>
          <p:cNvPr id="3090" name="Freeform 18"/>
          <p:cNvSpPr>
            <a:spLocks/>
          </p:cNvSpPr>
          <p:nvPr/>
        </p:nvSpPr>
        <p:spPr bwMode="gray">
          <a:xfrm>
            <a:off x="25400" y="3784600"/>
            <a:ext cx="9118600" cy="2928938"/>
          </a:xfrm>
          <a:custGeom>
            <a:avLst/>
            <a:gdLst/>
            <a:ahLst/>
            <a:cxnLst>
              <a:cxn ang="0">
                <a:pos x="0" y="1845"/>
              </a:cxn>
              <a:cxn ang="0">
                <a:pos x="0" y="1336"/>
              </a:cxn>
              <a:cxn ang="0">
                <a:pos x="3664" y="1456"/>
              </a:cxn>
              <a:cxn ang="0">
                <a:pos x="5776" y="0"/>
              </a:cxn>
              <a:cxn ang="0">
                <a:pos x="5752" y="1845"/>
              </a:cxn>
              <a:cxn ang="0">
                <a:pos x="0" y="1845"/>
              </a:cxn>
            </a:cxnLst>
            <a:rect l="0" t="0" r="r" b="b"/>
            <a:pathLst>
              <a:path w="5776" h="1845">
                <a:moveTo>
                  <a:pt x="0" y="1845"/>
                </a:moveTo>
                <a:lnTo>
                  <a:pt x="0" y="1336"/>
                </a:lnTo>
                <a:cubicBezTo>
                  <a:pt x="1039" y="1531"/>
                  <a:pt x="2448" y="1744"/>
                  <a:pt x="3664" y="1456"/>
                </a:cubicBezTo>
                <a:cubicBezTo>
                  <a:pt x="4880" y="1168"/>
                  <a:pt x="5624" y="520"/>
                  <a:pt x="5776" y="0"/>
                </a:cubicBezTo>
                <a:lnTo>
                  <a:pt x="5752" y="1845"/>
                </a:lnTo>
                <a:lnTo>
                  <a:pt x="0" y="1845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3094" name="Freeform 22"/>
          <p:cNvSpPr>
            <a:spLocks/>
          </p:cNvSpPr>
          <p:nvPr/>
        </p:nvSpPr>
        <p:spPr bwMode="gray">
          <a:xfrm>
            <a:off x="0" y="4076700"/>
            <a:ext cx="5435600" cy="2349500"/>
          </a:xfrm>
          <a:custGeom>
            <a:avLst/>
            <a:gdLst/>
            <a:ahLst/>
            <a:cxnLst>
              <a:cxn ang="0">
                <a:pos x="3048" y="1335"/>
              </a:cxn>
              <a:cxn ang="0">
                <a:pos x="1440" y="1099"/>
              </a:cxn>
              <a:cxn ang="0">
                <a:pos x="0" y="0"/>
              </a:cxn>
              <a:cxn ang="0">
                <a:pos x="0" y="1424"/>
              </a:cxn>
              <a:cxn ang="0">
                <a:pos x="3048" y="1335"/>
              </a:cxn>
            </a:cxnLst>
            <a:rect l="0" t="0" r="r" b="b"/>
            <a:pathLst>
              <a:path w="3048" h="1424">
                <a:moveTo>
                  <a:pt x="3048" y="1335"/>
                </a:moveTo>
                <a:cubicBezTo>
                  <a:pt x="3048" y="1335"/>
                  <a:pt x="2352" y="1424"/>
                  <a:pt x="1440" y="1099"/>
                </a:cubicBezTo>
                <a:cubicBezTo>
                  <a:pt x="528" y="773"/>
                  <a:pt x="8" y="41"/>
                  <a:pt x="0" y="0"/>
                </a:cubicBezTo>
                <a:lnTo>
                  <a:pt x="0" y="1424"/>
                </a:lnTo>
                <a:lnTo>
                  <a:pt x="3048" y="1335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3091" name="Freeform 19"/>
          <p:cNvSpPr>
            <a:spLocks/>
          </p:cNvSpPr>
          <p:nvPr/>
        </p:nvSpPr>
        <p:spPr bwMode="gray">
          <a:xfrm>
            <a:off x="0" y="4395788"/>
            <a:ext cx="9169400" cy="2476500"/>
          </a:xfrm>
          <a:custGeom>
            <a:avLst/>
            <a:gdLst/>
            <a:ahLst/>
            <a:cxnLst>
              <a:cxn ang="0">
                <a:pos x="0" y="1560"/>
              </a:cxn>
              <a:cxn ang="0">
                <a:pos x="0" y="928"/>
              </a:cxn>
              <a:cxn ang="0">
                <a:pos x="4200" y="984"/>
              </a:cxn>
              <a:cxn ang="0">
                <a:pos x="5768" y="0"/>
              </a:cxn>
              <a:cxn ang="0">
                <a:pos x="5760" y="1560"/>
              </a:cxn>
              <a:cxn ang="0">
                <a:pos x="0" y="1560"/>
              </a:cxn>
            </a:cxnLst>
            <a:rect l="0" t="0" r="r" b="b"/>
            <a:pathLst>
              <a:path w="5776" h="1560">
                <a:moveTo>
                  <a:pt x="0" y="1560"/>
                </a:moveTo>
                <a:lnTo>
                  <a:pt x="0" y="928"/>
                </a:lnTo>
                <a:cubicBezTo>
                  <a:pt x="1040" y="1114"/>
                  <a:pt x="3064" y="1370"/>
                  <a:pt x="4200" y="984"/>
                </a:cubicBezTo>
                <a:cubicBezTo>
                  <a:pt x="5336" y="599"/>
                  <a:pt x="5776" y="24"/>
                  <a:pt x="5768" y="0"/>
                </a:cubicBezTo>
                <a:lnTo>
                  <a:pt x="5760" y="1560"/>
                </a:lnTo>
                <a:lnTo>
                  <a:pt x="0" y="1560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tx2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black">
          <a:xfrm>
            <a:off x="1600200" y="4724400"/>
            <a:ext cx="6172200" cy="381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400" b="0">
                <a:solidFill>
                  <a:srgbClr val="2B166E"/>
                </a:solidFill>
              </a:defRPr>
            </a:lvl1pPr>
          </a:lstStyle>
          <a:p>
            <a:r>
              <a:rPr lang="zh-TW" altLang="en-US" smtClean="0"/>
              <a:t>按一下以編輯母片副標題樣式</a:t>
            </a:r>
            <a:endParaRPr lang="en-US" altLang="zh-TW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553200"/>
            <a:ext cx="2133600" cy="168275"/>
          </a:xfr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en-US" altLang="zh-TW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553200"/>
            <a:ext cx="2895600" cy="168275"/>
          </a:xfrm>
        </p:spPr>
        <p:txBody>
          <a:bodyPr/>
          <a:lstStyle>
            <a:lvl1pPr algn="ctr">
              <a:defRPr sz="1200" b="0">
                <a:latin typeface="Arial" charset="0"/>
              </a:defRPr>
            </a:lvl1pPr>
          </a:lstStyle>
          <a:p>
            <a:endParaRPr lang="en-US" altLang="zh-TW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553200"/>
            <a:ext cx="2133600" cy="168275"/>
          </a:xfrm>
        </p:spPr>
        <p:txBody>
          <a:bodyPr/>
          <a:lstStyle>
            <a:lvl1pPr>
              <a:defRPr sz="1200"/>
            </a:lvl1pPr>
          </a:lstStyle>
          <a:p>
            <a:fld id="{4C1E81D0-1941-4A02-8744-6AFEB703FD1C}" type="slidenum">
              <a:rPr lang="en-US" altLang="zh-TW"/>
              <a:pPr/>
              <a:t>‹#›</a:t>
            </a:fld>
            <a:endParaRPr lang="en-US" altLang="zh-TW"/>
          </a:p>
        </p:txBody>
      </p:sp>
      <p:sp>
        <p:nvSpPr>
          <p:cNvPr id="3086" name="Text Box 14"/>
          <p:cNvSpPr txBox="1">
            <a:spLocks noChangeArrowheads="1"/>
          </p:cNvSpPr>
          <p:nvPr/>
        </p:nvSpPr>
        <p:spPr bwMode="white">
          <a:xfrm>
            <a:off x="7391400" y="5943600"/>
            <a:ext cx="1447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zh-TW" sz="2800" b="1">
                <a:solidFill>
                  <a:schemeClr val="bg1"/>
                </a:solidFill>
                <a:latin typeface="Verdana" pitchFamily="34" charset="0"/>
                <a:ea typeface="新細明體" charset="-120"/>
              </a:rPr>
              <a:t>LOGO</a:t>
            </a:r>
          </a:p>
        </p:txBody>
      </p:sp>
      <p:sp>
        <p:nvSpPr>
          <p:cNvPr id="3093" name="Rectangle 21"/>
          <p:cNvSpPr>
            <a:spLocks noGrp="1" noChangeArrowheads="1"/>
          </p:cNvSpPr>
          <p:nvPr>
            <p:ph type="ctrTitle" sz="quarter"/>
          </p:nvPr>
        </p:nvSpPr>
        <p:spPr bwMode="gray">
          <a:xfrm>
            <a:off x="1331913" y="1905000"/>
            <a:ext cx="6707187" cy="1074738"/>
          </a:xfrm>
        </p:spPr>
        <p:txBody>
          <a:bodyPr/>
          <a:lstStyle>
            <a:lvl1pPr>
              <a:defRPr sz="4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altLang="ko-K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/>
              <a:t>www.themegallery.com</a:t>
            </a: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/>
              <a:t>Company Logo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31EC51-7A81-4CDD-A986-A07D93D67322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150813"/>
            <a:ext cx="2057400" cy="599757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150813"/>
            <a:ext cx="6019800" cy="599757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/>
              <a:t>www.themegallery.com</a:t>
            </a: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/>
              <a:t>Company Logo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617B08-C89B-44A2-A811-8FB530BBD91C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50813"/>
            <a:ext cx="8229600" cy="563562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457200" y="900113"/>
            <a:ext cx="8229600" cy="5248275"/>
          </a:xfrm>
        </p:spPr>
        <p:txBody>
          <a:bodyPr/>
          <a:lstStyle/>
          <a:p>
            <a:r>
              <a:rPr lang="zh-TW" altLang="en-US" smtClean="0"/>
              <a:t>按一下圖示以新增表格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6523038"/>
            <a:ext cx="2133600" cy="32067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TW"/>
              <a:t>www.themegallery.com</a:t>
            </a: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6324600" y="6537325"/>
            <a:ext cx="2438400" cy="32067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TW"/>
              <a:t>Company Logo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3276600" y="6537325"/>
            <a:ext cx="2133600" cy="320675"/>
          </a:xfrm>
        </p:spPr>
        <p:txBody>
          <a:bodyPr/>
          <a:lstStyle>
            <a:lvl1pPr>
              <a:defRPr/>
            </a:lvl1pPr>
          </a:lstStyle>
          <a:p>
            <a:fld id="{2B577CA9-6F9D-4D71-AB4D-BE0FAAE2F2B8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標題及物件在文字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0" y="838200"/>
            <a:ext cx="77724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85800" y="2133600"/>
            <a:ext cx="7772400" cy="19812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85800" y="4267200"/>
            <a:ext cx="7772400" cy="19812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F7774E-D4A0-49F6-8347-0C93B7F9A28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標題及圖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0" y="838200"/>
            <a:ext cx="77724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表版面配置區 2"/>
          <p:cNvSpPr>
            <a:spLocks noGrp="1"/>
          </p:cNvSpPr>
          <p:nvPr>
            <p:ph type="chart" idx="1"/>
          </p:nvPr>
        </p:nvSpPr>
        <p:spPr>
          <a:xfrm>
            <a:off x="685800" y="2133600"/>
            <a:ext cx="7772400" cy="4114800"/>
          </a:xfrm>
        </p:spPr>
        <p:txBody>
          <a:bodyPr rtlCol="0">
            <a:normAutofit/>
          </a:bodyPr>
          <a:lstStyle/>
          <a:p>
            <a:pPr lvl="0"/>
            <a:endParaRPr lang="zh-TW" alt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A588DA-2C26-44A5-9452-DC330D2CE0F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/>
              <a:t>www.themegallery.com</a:t>
            </a: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/>
              <a:t>Company Logo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B7B32D-538D-4122-B468-99508AA28DAE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/>
              <a:t>www.themegallery.com</a:t>
            </a: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/>
              <a:t>Company Logo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9F6898-4B4D-44E2-B884-39DC816A63C2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/>
              <a:t>www.themegallery.com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/>
              <a:t>Company Logo</a:t>
            </a: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EA5EC0-F5A5-48A0-A14D-B6994F32979F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/>
              <a:t>www.themegallery.com</a:t>
            </a: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/>
              <a:t>Company Logo</a:t>
            </a: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64C27E-8DA2-463E-A250-705686E3263E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/>
              <a:t>www.themegallery.com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/>
              <a:t>Company Logo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791F31-647A-4C45-BAFA-24DC81BC1EF3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/>
              <a:t>www.themegallery.com</a:t>
            </a: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/>
              <a:t>Company Logo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AF8E91-DAA7-4A4D-A405-F2B7D0D980F7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/>
              <a:t>www.themegallery.com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/>
              <a:t>Company Logo</a:t>
            </a: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D16FFB-4687-4AC0-B9F4-03FCD506B560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/>
              <a:t>www.themegallery.com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/>
              <a:t>Company Logo</a:t>
            </a: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B22D8A-656F-49DE-8783-88E55A87A721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6" Type="http://schemas.openxmlformats.org/officeDocument/2006/relationships/vmlDrawing" Target="../drawings/vmlDrawing1.v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Freeform 15"/>
          <p:cNvSpPr>
            <a:spLocks/>
          </p:cNvSpPr>
          <p:nvPr/>
        </p:nvSpPr>
        <p:spPr bwMode="gray">
          <a:xfrm>
            <a:off x="0" y="5445125"/>
            <a:ext cx="9144000" cy="1414463"/>
          </a:xfrm>
          <a:custGeom>
            <a:avLst/>
            <a:gdLst/>
            <a:ahLst/>
            <a:cxnLst>
              <a:cxn ang="0">
                <a:pos x="5760" y="885"/>
              </a:cxn>
              <a:cxn ang="0">
                <a:pos x="5760" y="0"/>
              </a:cxn>
              <a:cxn ang="0">
                <a:pos x="2832" y="626"/>
              </a:cxn>
              <a:cxn ang="0">
                <a:pos x="0" y="36"/>
              </a:cxn>
              <a:cxn ang="0">
                <a:pos x="0" y="891"/>
              </a:cxn>
              <a:cxn ang="0">
                <a:pos x="5760" y="885"/>
              </a:cxn>
            </a:cxnLst>
            <a:rect l="0" t="0" r="r" b="b"/>
            <a:pathLst>
              <a:path w="5760" h="891">
                <a:moveTo>
                  <a:pt x="5760" y="885"/>
                </a:moveTo>
                <a:lnTo>
                  <a:pt x="5760" y="0"/>
                </a:lnTo>
                <a:cubicBezTo>
                  <a:pt x="4888" y="573"/>
                  <a:pt x="3696" y="609"/>
                  <a:pt x="2832" y="626"/>
                </a:cubicBezTo>
                <a:cubicBezTo>
                  <a:pt x="1968" y="643"/>
                  <a:pt x="640" y="474"/>
                  <a:pt x="0" y="36"/>
                </a:cubicBezTo>
                <a:lnTo>
                  <a:pt x="0" y="891"/>
                </a:lnTo>
                <a:lnTo>
                  <a:pt x="5760" y="885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15294"/>
                  <a:invGamma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graphicFrame>
        <p:nvGraphicFramePr>
          <p:cNvPr id="1040" name="Object 16"/>
          <p:cNvGraphicFramePr>
            <a:graphicFrameLocks noChangeAspect="1"/>
          </p:cNvGraphicFramePr>
          <p:nvPr/>
        </p:nvGraphicFramePr>
        <p:xfrm>
          <a:off x="0" y="0"/>
          <a:ext cx="9144000" cy="692150"/>
        </p:xfrm>
        <a:graphic>
          <a:graphicData uri="http://schemas.openxmlformats.org/presentationml/2006/ole">
            <p:oleObj spid="_x0000_s1040" name="Image" r:id="rId17" imgW="7390476" imgH="913963" progId="">
              <p:embed/>
            </p:oleObj>
          </a:graphicData>
        </a:graphic>
      </p:graphicFrame>
      <p:sp>
        <p:nvSpPr>
          <p:cNvPr id="1041" name="Rectangle 17"/>
          <p:cNvSpPr>
            <a:spLocks noChangeArrowheads="1"/>
          </p:cNvSpPr>
          <p:nvPr/>
        </p:nvSpPr>
        <p:spPr bwMode="gray">
          <a:xfrm>
            <a:off x="0" y="6538913"/>
            <a:ext cx="9144000" cy="333375"/>
          </a:xfrm>
          <a:prstGeom prst="rect">
            <a:avLst/>
          </a:prstGeom>
          <a:gradFill rotWithShape="1">
            <a:gsLst>
              <a:gs pos="0">
                <a:schemeClr val="tx2"/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42" name="Rectangle 18"/>
          <p:cNvSpPr>
            <a:spLocks noChangeArrowheads="1"/>
          </p:cNvSpPr>
          <p:nvPr/>
        </p:nvSpPr>
        <p:spPr bwMode="gray">
          <a:xfrm>
            <a:off x="0" y="692150"/>
            <a:ext cx="9144000" cy="7302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tint val="27451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00113"/>
            <a:ext cx="8229600" cy="524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altLang="zh-TW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white">
          <a:xfrm>
            <a:off x="457200" y="6523038"/>
            <a:ext cx="2133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  <a:latin typeface="+mn-lt"/>
                <a:ea typeface="新細明體" charset="-120"/>
              </a:defRPr>
            </a:lvl1pPr>
          </a:lstStyle>
          <a:p>
            <a:r>
              <a:rPr lang="en-US" altLang="zh-TW"/>
              <a:t>www.themegallery.com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white">
          <a:xfrm>
            <a:off x="6324600" y="6537325"/>
            <a:ext cx="24384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1">
                <a:solidFill>
                  <a:schemeClr val="bg1"/>
                </a:solidFill>
                <a:latin typeface="+mn-lt"/>
                <a:ea typeface="新細明體" charset="-120"/>
              </a:defRPr>
            </a:lvl1pPr>
          </a:lstStyle>
          <a:p>
            <a:r>
              <a:rPr lang="en-US" altLang="zh-TW"/>
              <a:t>Company Logo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white">
          <a:xfrm>
            <a:off x="3276600" y="6537325"/>
            <a:ext cx="2133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ea typeface="新細明體" charset="-120"/>
              </a:defRPr>
            </a:lvl1pPr>
          </a:lstStyle>
          <a:p>
            <a:fld id="{B9809BC1-FA2A-4AA0-8E81-7491854D98D2}" type="slidenum">
              <a:rPr lang="en-US" altLang="zh-TW"/>
              <a:pPr/>
              <a:t>‹#›</a:t>
            </a:fld>
            <a:endParaRPr lang="en-US" altLang="zh-TW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white">
          <a:xfrm>
            <a:off x="457200" y="150813"/>
            <a:ext cx="8229600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  <a:endParaRPr lang="en-US" altLang="zh-TW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v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3.vml"/><Relationship Id="rId6" Type="http://schemas.openxmlformats.org/officeDocument/2006/relationships/chart" Target="../charts/chart2.xml"/><Relationship Id="rId5" Type="http://schemas.openxmlformats.org/officeDocument/2006/relationships/oleObject" Target="../embeddings/Microsoft_Office_Excel_97-2003____2.xls"/><Relationship Id="rId4" Type="http://schemas.openxmlformats.org/officeDocument/2006/relationships/oleObject" Target="../embeddings/Microsoft_Office_Excel_97-2003____1.xls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4.vml"/><Relationship Id="rId6" Type="http://schemas.openxmlformats.org/officeDocument/2006/relationships/chart" Target="../charts/chart4.xml"/><Relationship Id="rId5" Type="http://schemas.openxmlformats.org/officeDocument/2006/relationships/oleObject" Target="../embeddings/Microsoft_Office_Excel_97-2003____4.xls"/><Relationship Id="rId4" Type="http://schemas.openxmlformats.org/officeDocument/2006/relationships/oleObject" Target="../embeddings/Microsoft_Office_Excel_97-2003____3.xls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.png"/><Relationship Id="rId4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20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22.wmf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 bwMode="auto">
          <a:xfrm>
            <a:off x="7524328" y="6021288"/>
            <a:ext cx="1152128" cy="360040"/>
          </a:xfrm>
          <a:prstGeom prst="rect">
            <a:avLst/>
          </a:prstGeom>
          <a:solidFill>
            <a:srgbClr val="1147B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48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628800"/>
            <a:ext cx="9144000" cy="3168352"/>
          </a:xfrm>
        </p:spPr>
        <p:txBody>
          <a:bodyPr/>
          <a:lstStyle/>
          <a:p>
            <a:r>
              <a:rPr lang="zh-TW" altLang="en-US" sz="5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微軟正黑體" pitchFamily="34" charset="-120"/>
                <a:ea typeface="微軟正黑體" pitchFamily="34" charset="-120"/>
              </a:rPr>
              <a:t>沖廁水系統優質維修認可計劃</a:t>
            </a:r>
            <a:r>
              <a:rPr lang="en-US" altLang="zh-TW" sz="14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14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48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微軟正黑體" pitchFamily="34" charset="-120"/>
                <a:ea typeface="微軟正黑體" pitchFamily="34" charset="-120"/>
              </a:rPr>
              <a:t>與</a:t>
            </a:r>
            <a:r>
              <a:rPr lang="en-US" altLang="zh-TW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5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微軟正黑體" pitchFamily="34" charset="-120"/>
                <a:ea typeface="微軟正黑體" pitchFamily="34" charset="-120"/>
              </a:rPr>
              <a:t>內部供水系統的保養及維修</a:t>
            </a:r>
          </a:p>
        </p:txBody>
      </p:sp>
      <p:pic>
        <p:nvPicPr>
          <p:cNvPr id="9" name="圖片 8" descr="wsd_Logo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6237312"/>
            <a:ext cx="2592288" cy="429129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372200" y="6098996"/>
            <a:ext cx="2736850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ts val="12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2" charset="2"/>
              <a:buNone/>
              <a:tabLst/>
              <a:defRPr/>
            </a:pPr>
            <a:r>
              <a:rPr kumimoji="0" lang="zh-TW" altLang="en-US" i="0" u="none" strike="noStrike" kern="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華康儷宋(P)" pitchFamily="18" charset="-120"/>
              </a:rPr>
              <a:t>客戶服務科</a:t>
            </a:r>
            <a:r>
              <a:rPr kumimoji="0" lang="en-US" altLang="zh-TW" i="0" u="none" strike="noStrike" kern="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華康儷宋(P)" pitchFamily="18" charset="-120"/>
              </a:rPr>
              <a:t>(</a:t>
            </a:r>
            <a:r>
              <a:rPr kumimoji="0" lang="zh-TW" altLang="en-US" i="0" u="none" strike="noStrike" kern="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華康儷宋(P)" pitchFamily="18" charset="-120"/>
              </a:rPr>
              <a:t>技術支援組</a:t>
            </a:r>
            <a:r>
              <a:rPr kumimoji="0" lang="en-US" altLang="zh-TW" i="0" u="none" strike="noStrike" kern="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華康儷宋(P)" pitchFamily="18" charset="-120"/>
              </a:rPr>
              <a:t>)</a:t>
            </a:r>
          </a:p>
          <a:p>
            <a:pPr marL="0" marR="0" lvl="0" indent="0" algn="r" defTabSz="914400" rtl="0" eaLnBrk="1" fontAlgn="base" latinLnBrk="0" hangingPunct="1">
              <a:lnSpc>
                <a:spcPts val="12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2" charset="2"/>
              <a:buNone/>
              <a:tabLst/>
              <a:defRPr/>
            </a:pPr>
            <a:r>
              <a:rPr kumimoji="0" lang="zh-TW" altLang="en-US" sz="2200" i="0" u="none" strike="noStrike" kern="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華康儷宋(P)" pitchFamily="18" charset="-120"/>
              </a:rPr>
              <a:t>李康年</a:t>
            </a:r>
            <a:endParaRPr kumimoji="0" lang="en-US" altLang="zh-TW" sz="2200" i="0" u="none" strike="noStrike" kern="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uLnTx/>
              <a:uFillTx/>
              <a:latin typeface="+mn-lt"/>
              <a:ea typeface="微軟正黑體" pitchFamily="34" charset="-120"/>
              <a:cs typeface="華康儷宋(P)" pitchFamily="18" charset="-120"/>
            </a:endParaRPr>
          </a:p>
        </p:txBody>
      </p:sp>
      <p:pic>
        <p:nvPicPr>
          <p:cNvPr id="8" name="圖片 7" descr="logo_水務講座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03" y="116632"/>
            <a:ext cx="1975885" cy="648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77776"/>
            <a:ext cx="9144000" cy="635000"/>
          </a:xfrm>
        </p:spPr>
        <p:txBody>
          <a:bodyPr/>
          <a:lstStyle/>
          <a:p>
            <a:r>
              <a:rPr lang="zh-TW" altLang="en-US" sz="3600" u="sng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保養大廈內部系統建議</a:t>
            </a:r>
            <a:endParaRPr lang="zh-TW" altLang="en-US" sz="3600" b="1" u="sng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9" name="圖片 8" descr="Cleansing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72088" y="2132856"/>
            <a:ext cx="2500312" cy="372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AutoShape 49"/>
          <p:cNvSpPr>
            <a:spLocks noChangeArrowheads="1"/>
          </p:cNvSpPr>
          <p:nvPr/>
        </p:nvSpPr>
        <p:spPr bwMode="gray">
          <a:xfrm>
            <a:off x="107504" y="116632"/>
            <a:ext cx="685800" cy="685800"/>
          </a:xfrm>
          <a:prstGeom prst="diamond">
            <a:avLst/>
          </a:prstGeom>
          <a:solidFill>
            <a:schemeClr val="accent1"/>
          </a:solidFill>
          <a:ln w="25400" algn="ctr">
            <a:solidFill>
              <a:schemeClr val="bg1"/>
            </a:solidFill>
            <a:miter lim="800000"/>
            <a:headEnd/>
            <a:tailEnd/>
          </a:ln>
          <a:effectLst>
            <a:outerShdw dist="63500" dir="221219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2" name="Text Box 51"/>
          <p:cNvSpPr txBox="1">
            <a:spLocks noChangeArrowheads="1"/>
          </p:cNvSpPr>
          <p:nvPr/>
        </p:nvSpPr>
        <p:spPr bwMode="gray">
          <a:xfrm>
            <a:off x="251520" y="116632"/>
            <a:ext cx="369138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zh-TW" sz="3600" dirty="0">
                <a:solidFill>
                  <a:schemeClr val="bg1"/>
                </a:solidFill>
                <a:ea typeface="新細明體" charset="-120"/>
              </a:rPr>
              <a:t>1</a:t>
            </a:r>
          </a:p>
        </p:txBody>
      </p:sp>
      <p:grpSp>
        <p:nvGrpSpPr>
          <p:cNvPr id="13" name="Group 3"/>
          <p:cNvGrpSpPr>
            <a:grpSpLocks/>
          </p:cNvGrpSpPr>
          <p:nvPr/>
        </p:nvGrpSpPr>
        <p:grpSpPr bwMode="auto">
          <a:xfrm>
            <a:off x="611560" y="1340768"/>
            <a:ext cx="2170113" cy="4035425"/>
            <a:chOff x="720" y="1296"/>
            <a:chExt cx="1367" cy="2542"/>
          </a:xfrm>
        </p:grpSpPr>
        <p:sp>
          <p:nvSpPr>
            <p:cNvPr id="14" name="AutoShape 4"/>
            <p:cNvSpPr>
              <a:spLocks noChangeArrowheads="1"/>
            </p:cNvSpPr>
            <p:nvPr/>
          </p:nvSpPr>
          <p:spPr bwMode="gray">
            <a:xfrm>
              <a:off x="720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4E91D4"/>
                </a:gs>
                <a:gs pos="100000">
                  <a:srgbClr val="3477A4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5" name="AutoShape 5"/>
            <p:cNvSpPr>
              <a:spLocks noChangeArrowheads="1"/>
            </p:cNvSpPr>
            <p:nvPr/>
          </p:nvSpPr>
          <p:spPr bwMode="gray">
            <a:xfrm>
              <a:off x="741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3CA1E6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6" name="AutoShape 6"/>
            <p:cNvSpPr>
              <a:spLocks noChangeArrowheads="1"/>
            </p:cNvSpPr>
            <p:nvPr/>
          </p:nvSpPr>
          <p:spPr bwMode="gray">
            <a:xfrm>
              <a:off x="752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3CA1E6">
                    <a:alpha val="0"/>
                  </a:srgbClr>
                </a:gs>
                <a:gs pos="100000">
                  <a:srgbClr val="3CA1E6">
                    <a:gamma/>
                    <a:tint val="51373"/>
                    <a:invGamma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7" name="AutoShape 7"/>
            <p:cNvSpPr>
              <a:spLocks noChangeArrowheads="1"/>
            </p:cNvSpPr>
            <p:nvPr/>
          </p:nvSpPr>
          <p:spPr bwMode="gray">
            <a:xfrm>
              <a:off x="752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3CA1E6">
                    <a:gamma/>
                    <a:tint val="33333"/>
                    <a:invGamma/>
                  </a:srgbClr>
                </a:gs>
                <a:gs pos="100000">
                  <a:srgbClr val="3CA1E6">
                    <a:alpha val="0"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8" name="AutoShape 8"/>
            <p:cNvSpPr>
              <a:spLocks noChangeArrowheads="1"/>
            </p:cNvSpPr>
            <p:nvPr/>
          </p:nvSpPr>
          <p:spPr bwMode="gray">
            <a:xfrm>
              <a:off x="724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729EB4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9" name="AutoShape 9"/>
            <p:cNvSpPr>
              <a:spLocks noChangeArrowheads="1"/>
            </p:cNvSpPr>
            <p:nvPr/>
          </p:nvSpPr>
          <p:spPr bwMode="gray">
            <a:xfrm>
              <a:off x="752" y="3305"/>
              <a:ext cx="1304" cy="48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DAFD4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grpSp>
          <p:nvGrpSpPr>
            <p:cNvPr id="20" name="Group 10"/>
            <p:cNvGrpSpPr>
              <a:grpSpLocks/>
            </p:cNvGrpSpPr>
            <p:nvPr/>
          </p:nvGrpSpPr>
          <p:grpSpPr bwMode="auto">
            <a:xfrm>
              <a:off x="1189" y="1296"/>
              <a:ext cx="405" cy="405"/>
              <a:chOff x="1289" y="582"/>
              <a:chExt cx="668" cy="668"/>
            </a:xfrm>
          </p:grpSpPr>
          <p:sp>
            <p:nvSpPr>
              <p:cNvPr id="23" name="Oval 11"/>
              <p:cNvSpPr>
                <a:spLocks noChangeArrowheads="1"/>
              </p:cNvSpPr>
              <p:nvPr/>
            </p:nvSpPr>
            <p:spPr bwMode="gray">
              <a:xfrm>
                <a:off x="1289" y="582"/>
                <a:ext cx="668" cy="668"/>
              </a:xfrm>
              <a:prstGeom prst="ellipse">
                <a:avLst/>
              </a:prstGeom>
              <a:solidFill>
                <a:srgbClr val="333333"/>
              </a:soli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zh-TW" altLang="en-US"/>
              </a:p>
            </p:txBody>
          </p:sp>
          <p:sp>
            <p:nvSpPr>
              <p:cNvPr id="24" name="Oval 12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zh-TW" altLang="en-US"/>
              </a:p>
            </p:txBody>
          </p:sp>
          <p:sp>
            <p:nvSpPr>
              <p:cNvPr id="25" name="Oval 13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zh-TW" altLang="en-US"/>
              </a:p>
            </p:txBody>
          </p:sp>
          <p:sp>
            <p:nvSpPr>
              <p:cNvPr id="26" name="Oval 14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zh-TW" altLang="en-US"/>
              </a:p>
            </p:txBody>
          </p:sp>
          <p:sp>
            <p:nvSpPr>
              <p:cNvPr id="27" name="Oval 15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21" name="Text Box 16"/>
            <p:cNvSpPr txBox="1">
              <a:spLocks noChangeArrowheads="1"/>
            </p:cNvSpPr>
            <p:nvPr/>
          </p:nvSpPr>
          <p:spPr bwMode="gray">
            <a:xfrm>
              <a:off x="1276" y="1354"/>
              <a:ext cx="223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2400">
                  <a:solidFill>
                    <a:srgbClr val="000000"/>
                  </a:solidFill>
                  <a:ea typeface="新細明體" charset="-120"/>
                </a:rPr>
                <a:t>1</a:t>
              </a:r>
              <a:endParaRPr lang="en-US" altLang="zh-TW">
                <a:ea typeface="新細明體" charset="-120"/>
              </a:endParaRPr>
            </a:p>
          </p:txBody>
        </p:sp>
        <p:sp>
          <p:nvSpPr>
            <p:cNvPr id="22" name="Text Box 17"/>
            <p:cNvSpPr txBox="1">
              <a:spLocks noChangeArrowheads="1"/>
            </p:cNvSpPr>
            <p:nvPr/>
          </p:nvSpPr>
          <p:spPr bwMode="gray">
            <a:xfrm>
              <a:off x="720" y="1722"/>
              <a:ext cx="1361" cy="60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defTabSz="800100">
                <a:buClr>
                  <a:schemeClr val="folHlink"/>
                </a:buClr>
                <a:buSzPct val="75000"/>
                <a:buFont typeface="Monotype Sorts" pitchFamily="2" charset="2"/>
                <a:buNone/>
              </a:pPr>
              <a:r>
                <a:rPr lang="zh-TW" altLang="en-US" sz="2800" b="1" dirty="0" smtClean="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定期檢查</a:t>
              </a:r>
              <a:endParaRPr lang="en-US" altLang="zh-TW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algn="ctr" defTabSz="800100">
                <a:buClr>
                  <a:schemeClr val="folHlink"/>
                </a:buClr>
                <a:buSzPct val="75000"/>
                <a:buFont typeface="Monotype Sorts" pitchFamily="2" charset="2"/>
                <a:buNone/>
              </a:pPr>
              <a:r>
                <a:rPr lang="zh-TW" altLang="en-US" sz="2800" b="1" dirty="0" smtClean="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內部系統</a:t>
              </a:r>
              <a:endParaRPr lang="zh-TW" altLang="en-US" sz="3200" b="1" dirty="0">
                <a:solidFill>
                  <a:srgbClr val="000099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28" name="Group 18"/>
          <p:cNvGrpSpPr>
            <a:grpSpLocks/>
          </p:cNvGrpSpPr>
          <p:nvPr/>
        </p:nvGrpSpPr>
        <p:grpSpPr bwMode="auto">
          <a:xfrm>
            <a:off x="3563888" y="2348880"/>
            <a:ext cx="2179638" cy="4035425"/>
            <a:chOff x="2200" y="1296"/>
            <a:chExt cx="1373" cy="2542"/>
          </a:xfrm>
        </p:grpSpPr>
        <p:sp>
          <p:nvSpPr>
            <p:cNvPr id="29" name="AutoShape 19"/>
            <p:cNvSpPr>
              <a:spLocks noChangeArrowheads="1"/>
            </p:cNvSpPr>
            <p:nvPr/>
          </p:nvSpPr>
          <p:spPr bwMode="gray">
            <a:xfrm>
              <a:off x="2208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34B034"/>
                </a:gs>
                <a:gs pos="100000">
                  <a:srgbClr val="3F8B4A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0" name="AutoShape 20"/>
            <p:cNvSpPr>
              <a:spLocks noChangeArrowheads="1"/>
            </p:cNvSpPr>
            <p:nvPr/>
          </p:nvSpPr>
          <p:spPr bwMode="gray">
            <a:xfrm>
              <a:off x="2229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73E77E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1" name="AutoShape 21"/>
            <p:cNvSpPr>
              <a:spLocks noChangeArrowheads="1"/>
            </p:cNvSpPr>
            <p:nvPr/>
          </p:nvSpPr>
          <p:spPr bwMode="gray">
            <a:xfrm>
              <a:off x="2240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3E77E"/>
                </a:gs>
                <a:gs pos="100000">
                  <a:srgbClr val="73E77E">
                    <a:gamma/>
                    <a:tint val="54510"/>
                    <a:invGamma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" name="AutoShape 22"/>
            <p:cNvSpPr>
              <a:spLocks noChangeArrowheads="1"/>
            </p:cNvSpPr>
            <p:nvPr/>
          </p:nvSpPr>
          <p:spPr bwMode="gray">
            <a:xfrm>
              <a:off x="2240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3E77E">
                    <a:gamma/>
                    <a:tint val="33333"/>
                    <a:invGamma/>
                  </a:srgbClr>
                </a:gs>
                <a:gs pos="100000">
                  <a:srgbClr val="73E77E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3" name="Oval 23"/>
            <p:cNvSpPr>
              <a:spLocks noChangeArrowheads="1"/>
            </p:cNvSpPr>
            <p:nvPr/>
          </p:nvSpPr>
          <p:spPr bwMode="gray">
            <a:xfrm>
              <a:off x="2677" y="1296"/>
              <a:ext cx="405" cy="405"/>
            </a:xfrm>
            <a:prstGeom prst="ellipse">
              <a:avLst/>
            </a:prstGeom>
            <a:solidFill>
              <a:srgbClr val="333333"/>
            </a:soli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zh-TW" altLang="en-US"/>
            </a:p>
          </p:txBody>
        </p:sp>
        <p:sp>
          <p:nvSpPr>
            <p:cNvPr id="34" name="Oval 24"/>
            <p:cNvSpPr>
              <a:spLocks noChangeArrowheads="1"/>
            </p:cNvSpPr>
            <p:nvPr/>
          </p:nvSpPr>
          <p:spPr bwMode="gray">
            <a:xfrm>
              <a:off x="2681" y="1299"/>
              <a:ext cx="392" cy="392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46275"/>
                    <a:invGamma/>
                  </a:srgbClr>
                </a:gs>
                <a:gs pos="100000">
                  <a:srgbClr val="D6E1E2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zh-TW" altLang="en-US"/>
            </a:p>
          </p:txBody>
        </p:sp>
        <p:sp>
          <p:nvSpPr>
            <p:cNvPr id="35" name="Oval 25"/>
            <p:cNvSpPr>
              <a:spLocks noChangeArrowheads="1"/>
            </p:cNvSpPr>
            <p:nvPr/>
          </p:nvSpPr>
          <p:spPr bwMode="gray">
            <a:xfrm>
              <a:off x="2686" y="1301"/>
              <a:ext cx="383" cy="383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D6E1E2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zh-TW" altLang="en-US"/>
            </a:p>
          </p:txBody>
        </p:sp>
        <p:sp>
          <p:nvSpPr>
            <p:cNvPr id="36" name="Oval 26"/>
            <p:cNvSpPr>
              <a:spLocks noChangeArrowheads="1"/>
            </p:cNvSpPr>
            <p:nvPr/>
          </p:nvSpPr>
          <p:spPr bwMode="gray">
            <a:xfrm>
              <a:off x="2690" y="1305"/>
              <a:ext cx="364" cy="357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79216"/>
                    <a:invGamma/>
                  </a:srgbClr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zh-TW" altLang="en-US"/>
            </a:p>
          </p:txBody>
        </p:sp>
        <p:sp>
          <p:nvSpPr>
            <p:cNvPr id="37" name="Oval 27"/>
            <p:cNvSpPr>
              <a:spLocks noChangeArrowheads="1"/>
            </p:cNvSpPr>
            <p:nvPr/>
          </p:nvSpPr>
          <p:spPr bwMode="gray">
            <a:xfrm>
              <a:off x="2712" y="1315"/>
              <a:ext cx="323" cy="290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tint val="0"/>
                    <a:invGamma/>
                  </a:srgbClr>
                </a:gs>
                <a:gs pos="100000">
                  <a:srgbClr val="D6E1E2">
                    <a:alpha val="3800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zh-TW" altLang="en-US"/>
            </a:p>
          </p:txBody>
        </p:sp>
        <p:sp>
          <p:nvSpPr>
            <p:cNvPr id="38" name="Text Box 28"/>
            <p:cNvSpPr txBox="1">
              <a:spLocks noChangeArrowheads="1"/>
            </p:cNvSpPr>
            <p:nvPr/>
          </p:nvSpPr>
          <p:spPr bwMode="gray">
            <a:xfrm>
              <a:off x="2764" y="1354"/>
              <a:ext cx="223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2400">
                  <a:solidFill>
                    <a:srgbClr val="000000"/>
                  </a:solidFill>
                  <a:ea typeface="新細明體" charset="-120"/>
                </a:rPr>
                <a:t>2</a:t>
              </a:r>
              <a:endParaRPr lang="en-US" altLang="zh-TW">
                <a:ea typeface="新細明體" charset="-120"/>
              </a:endParaRPr>
            </a:p>
          </p:txBody>
        </p:sp>
        <p:sp>
          <p:nvSpPr>
            <p:cNvPr id="39" name="Text Box 29"/>
            <p:cNvSpPr txBox="1">
              <a:spLocks noChangeArrowheads="1"/>
            </p:cNvSpPr>
            <p:nvPr/>
          </p:nvSpPr>
          <p:spPr bwMode="gray">
            <a:xfrm>
              <a:off x="2200" y="1715"/>
              <a:ext cx="1361" cy="60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defTabSz="800100">
                <a:buClr>
                  <a:schemeClr val="folHlink"/>
                </a:buClr>
                <a:buSzPct val="75000"/>
                <a:buFont typeface="Monotype Sorts" pitchFamily="2" charset="2"/>
                <a:buNone/>
              </a:pPr>
              <a:r>
                <a:rPr lang="zh-TW" altLang="en-US" sz="2800" b="1" dirty="0" smtClean="0">
                  <a:solidFill>
                    <a:srgbClr val="0033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定期清洗</a:t>
              </a:r>
              <a:endParaRPr lang="en-US" altLang="zh-TW" sz="28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algn="ctr" defTabSz="800100">
                <a:buClr>
                  <a:schemeClr val="folHlink"/>
                </a:buClr>
                <a:buSzPct val="75000"/>
                <a:buFont typeface="Monotype Sorts" pitchFamily="2" charset="2"/>
                <a:buNone/>
              </a:pPr>
              <a:r>
                <a:rPr lang="zh-TW" altLang="en-US" sz="2800" b="1" dirty="0" smtClean="0">
                  <a:solidFill>
                    <a:srgbClr val="0033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水箱</a:t>
              </a:r>
              <a:endParaRPr lang="zh-TW" altLang="en-US" sz="3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40" name="AutoShape 30"/>
            <p:cNvSpPr>
              <a:spLocks noChangeArrowheads="1"/>
            </p:cNvSpPr>
            <p:nvPr/>
          </p:nvSpPr>
          <p:spPr bwMode="gray">
            <a:xfrm>
              <a:off x="2210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58A4AE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42" name="Group 32"/>
          <p:cNvGrpSpPr>
            <a:grpSpLocks/>
          </p:cNvGrpSpPr>
          <p:nvPr/>
        </p:nvGrpSpPr>
        <p:grpSpPr bwMode="auto">
          <a:xfrm>
            <a:off x="6444208" y="1049759"/>
            <a:ext cx="2170113" cy="4035425"/>
            <a:chOff x="3692" y="1296"/>
            <a:chExt cx="1367" cy="2542"/>
          </a:xfrm>
        </p:grpSpPr>
        <p:sp>
          <p:nvSpPr>
            <p:cNvPr id="43" name="AutoShape 33"/>
            <p:cNvSpPr>
              <a:spLocks noChangeArrowheads="1"/>
            </p:cNvSpPr>
            <p:nvPr/>
          </p:nvSpPr>
          <p:spPr bwMode="gray">
            <a:xfrm>
              <a:off x="3696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B59F43"/>
                </a:gs>
                <a:gs pos="100000">
                  <a:srgbClr val="8F8849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4" name="AutoShape 34"/>
            <p:cNvSpPr>
              <a:spLocks noChangeArrowheads="1"/>
            </p:cNvSpPr>
            <p:nvPr/>
          </p:nvSpPr>
          <p:spPr bwMode="gray">
            <a:xfrm>
              <a:off x="3717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E9E065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5" name="AutoShape 35"/>
            <p:cNvSpPr>
              <a:spLocks noChangeArrowheads="1"/>
            </p:cNvSpPr>
            <p:nvPr/>
          </p:nvSpPr>
          <p:spPr bwMode="gray">
            <a:xfrm>
              <a:off x="3728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E9E065"/>
                </a:gs>
                <a:gs pos="100000">
                  <a:srgbClr val="E9E065">
                    <a:gamma/>
                    <a:tint val="57647"/>
                    <a:invGamma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6" name="AutoShape 36"/>
            <p:cNvSpPr>
              <a:spLocks noChangeArrowheads="1"/>
            </p:cNvSpPr>
            <p:nvPr/>
          </p:nvSpPr>
          <p:spPr bwMode="gray">
            <a:xfrm>
              <a:off x="3728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E9E065">
                    <a:gamma/>
                    <a:tint val="33333"/>
                    <a:invGamma/>
                  </a:srgbClr>
                </a:gs>
                <a:gs pos="100000">
                  <a:srgbClr val="E9E065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grpSp>
          <p:nvGrpSpPr>
            <p:cNvPr id="47" name="Group 37"/>
            <p:cNvGrpSpPr>
              <a:grpSpLocks/>
            </p:cNvGrpSpPr>
            <p:nvPr/>
          </p:nvGrpSpPr>
          <p:grpSpPr bwMode="auto">
            <a:xfrm>
              <a:off x="4165" y="1296"/>
              <a:ext cx="405" cy="405"/>
              <a:chOff x="1289" y="582"/>
              <a:chExt cx="668" cy="668"/>
            </a:xfrm>
          </p:grpSpPr>
          <p:sp>
            <p:nvSpPr>
              <p:cNvPr id="52" name="Oval 38"/>
              <p:cNvSpPr>
                <a:spLocks noChangeArrowheads="1"/>
              </p:cNvSpPr>
              <p:nvPr/>
            </p:nvSpPr>
            <p:spPr bwMode="gray">
              <a:xfrm>
                <a:off x="1289" y="582"/>
                <a:ext cx="668" cy="668"/>
              </a:xfrm>
              <a:prstGeom prst="ellipse">
                <a:avLst/>
              </a:prstGeom>
              <a:solidFill>
                <a:srgbClr val="333333"/>
              </a:soli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zh-TW" altLang="en-US"/>
              </a:p>
            </p:txBody>
          </p:sp>
          <p:sp>
            <p:nvSpPr>
              <p:cNvPr id="53" name="Oval 39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zh-TW" altLang="en-US"/>
              </a:p>
            </p:txBody>
          </p:sp>
          <p:sp>
            <p:nvSpPr>
              <p:cNvPr id="54" name="Oval 40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zh-TW" altLang="en-US"/>
              </a:p>
            </p:txBody>
          </p:sp>
          <p:sp>
            <p:nvSpPr>
              <p:cNvPr id="55" name="Oval 41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zh-TW" altLang="en-US"/>
              </a:p>
            </p:txBody>
          </p:sp>
          <p:sp>
            <p:nvSpPr>
              <p:cNvPr id="56" name="Oval 42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48" name="Text Box 43"/>
            <p:cNvSpPr txBox="1">
              <a:spLocks noChangeArrowheads="1"/>
            </p:cNvSpPr>
            <p:nvPr/>
          </p:nvSpPr>
          <p:spPr bwMode="gray">
            <a:xfrm>
              <a:off x="4252" y="1354"/>
              <a:ext cx="223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2400">
                  <a:solidFill>
                    <a:srgbClr val="000000"/>
                  </a:solidFill>
                  <a:ea typeface="新細明體" charset="-120"/>
                </a:rPr>
                <a:t>3</a:t>
              </a:r>
              <a:endParaRPr lang="en-US" altLang="zh-TW">
                <a:ea typeface="新細明體" charset="-120"/>
              </a:endParaRPr>
            </a:p>
          </p:txBody>
        </p:sp>
        <p:sp>
          <p:nvSpPr>
            <p:cNvPr id="49" name="Text Box 44"/>
            <p:cNvSpPr txBox="1">
              <a:spLocks noChangeArrowheads="1"/>
            </p:cNvSpPr>
            <p:nvPr/>
          </p:nvSpPr>
          <p:spPr bwMode="gray">
            <a:xfrm>
              <a:off x="3698" y="1884"/>
              <a:ext cx="1342" cy="87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defTabSz="800100"/>
              <a:r>
                <a:rPr lang="zh-TW" altLang="en-US" sz="2800" b="1" dirty="0" smtClean="0">
                  <a:solidFill>
                    <a:srgbClr val="99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保養及維修內部系統及水箱</a:t>
              </a:r>
              <a:endParaRPr lang="zh-TW" altLang="en-US" sz="3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50" name="AutoShape 45"/>
            <p:cNvSpPr>
              <a:spLocks noChangeArrowheads="1"/>
            </p:cNvSpPr>
            <p:nvPr/>
          </p:nvSpPr>
          <p:spPr bwMode="gray">
            <a:xfrm>
              <a:off x="3692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99BACC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51" name="AutoShape 46"/>
            <p:cNvSpPr>
              <a:spLocks noChangeArrowheads="1"/>
            </p:cNvSpPr>
            <p:nvPr/>
          </p:nvSpPr>
          <p:spPr bwMode="gray">
            <a:xfrm>
              <a:off x="3720" y="3305"/>
              <a:ext cx="1304" cy="48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C8DAD4"/>
                </a:gs>
                <a:gs pos="100000">
                  <a:srgbClr val="FFFFFF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</p:grpSp>
      <p:sp>
        <p:nvSpPr>
          <p:cNvPr id="57" name="Text Box 17"/>
          <p:cNvSpPr txBox="1">
            <a:spLocks noChangeArrowheads="1"/>
          </p:cNvSpPr>
          <p:nvPr/>
        </p:nvSpPr>
        <p:spPr bwMode="gray">
          <a:xfrm>
            <a:off x="611560" y="3443516"/>
            <a:ext cx="2160240" cy="156966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800100">
              <a:buClr>
                <a:schemeClr val="folHlink"/>
              </a:buClr>
              <a:buSzPct val="75000"/>
            </a:pPr>
            <a:r>
              <a:rPr lang="zh-TW" altLang="en-US" sz="3200" dirty="0" smtClean="0">
                <a:solidFill>
                  <a:srgbClr val="000099"/>
                </a:solidFill>
                <a:latin typeface="微軟正黑體" pitchFamily="34" charset="-120"/>
                <a:ea typeface="微軟正黑體" pitchFamily="34" charset="-120"/>
              </a:rPr>
              <a:t>建議</a:t>
            </a:r>
            <a:r>
              <a:rPr lang="zh-TW" altLang="en-US" sz="32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最少每</a:t>
            </a:r>
            <a:r>
              <a:rPr lang="en-US" altLang="zh-TW" sz="32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3</a:t>
            </a:r>
            <a:r>
              <a:rPr lang="zh-TW" altLang="en-US" sz="32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個月</a:t>
            </a:r>
            <a:endParaRPr lang="en-US" altLang="zh-TW" sz="32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defTabSz="800100">
              <a:buClr>
                <a:schemeClr val="folHlink"/>
              </a:buClr>
              <a:buSzPct val="75000"/>
            </a:pPr>
            <a:r>
              <a:rPr lang="zh-TW" altLang="en-US" sz="32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檢查一次</a:t>
            </a:r>
            <a:endParaRPr lang="zh-TW" altLang="en-US" sz="3200" b="1" dirty="0">
              <a:solidFill>
                <a:srgbClr val="000099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8" name="Picture 12" descr="bristol-plumbing-tw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2132856"/>
            <a:ext cx="2222500" cy="3467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9" name="Text Box 29"/>
          <p:cNvSpPr txBox="1">
            <a:spLocks noChangeArrowheads="1"/>
          </p:cNvSpPr>
          <p:nvPr/>
        </p:nvSpPr>
        <p:spPr bwMode="gray">
          <a:xfrm>
            <a:off x="3563540" y="4221088"/>
            <a:ext cx="2160588" cy="209288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800100">
              <a:buClr>
                <a:schemeClr val="folHlink"/>
              </a:buClr>
              <a:buSzPct val="75000"/>
              <a:buFont typeface="Monotype Sorts" pitchFamily="2" charset="2"/>
              <a:buNone/>
            </a:pPr>
            <a:r>
              <a:rPr lang="zh-TW" altLang="en-US" sz="2600" dirty="0" smtClean="0">
                <a:solidFill>
                  <a:srgbClr val="003300"/>
                </a:solidFill>
                <a:latin typeface="微軟正黑體" pitchFamily="34" charset="-120"/>
                <a:ea typeface="微軟正黑體" pitchFamily="34" charset="-120"/>
              </a:rPr>
              <a:t>建議</a:t>
            </a:r>
            <a:r>
              <a:rPr lang="zh-TW" altLang="en-US" sz="26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最少</a:t>
            </a:r>
            <a:endParaRPr lang="en-US" altLang="zh-TW" sz="26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defTabSz="800100">
              <a:buClr>
                <a:schemeClr val="folHlink"/>
              </a:buClr>
              <a:buSzPct val="75000"/>
              <a:buFont typeface="Monotype Sorts" pitchFamily="2" charset="2"/>
              <a:buNone/>
            </a:pPr>
            <a:r>
              <a:rPr lang="zh-TW" altLang="en-US" sz="26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每</a:t>
            </a:r>
            <a:r>
              <a:rPr lang="en-US" altLang="zh-TW" sz="26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3</a:t>
            </a:r>
            <a:r>
              <a:rPr lang="zh-TW" altLang="en-US" sz="26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個月</a:t>
            </a:r>
            <a:r>
              <a:rPr lang="en-US" altLang="zh-TW" sz="26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6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食水</a:t>
            </a:r>
            <a:r>
              <a:rPr lang="en-US" altLang="zh-TW" sz="26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) </a:t>
            </a:r>
            <a:r>
              <a:rPr lang="zh-TW" altLang="en-US" sz="26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／每</a:t>
            </a:r>
            <a:r>
              <a:rPr lang="en-US" altLang="zh-TW" sz="26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6</a:t>
            </a:r>
            <a:r>
              <a:rPr lang="zh-TW" altLang="en-US" sz="26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個月</a:t>
            </a:r>
            <a:r>
              <a:rPr lang="en-US" altLang="zh-TW" sz="26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6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沖廁水</a:t>
            </a:r>
            <a:r>
              <a:rPr lang="en-US" altLang="zh-TW" sz="26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pPr algn="ctr" defTabSz="800100">
              <a:buClr>
                <a:schemeClr val="folHlink"/>
              </a:buClr>
              <a:buSzPct val="75000"/>
              <a:buFont typeface="Monotype Sorts" pitchFamily="2" charset="2"/>
              <a:buNone/>
            </a:pPr>
            <a:r>
              <a:rPr lang="zh-TW" altLang="en-US" sz="26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清洗一次</a:t>
            </a:r>
            <a:endParaRPr lang="zh-TW" altLang="en-US" sz="26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1" name="Text Box 44"/>
          <p:cNvSpPr txBox="1">
            <a:spLocks noChangeArrowheads="1"/>
          </p:cNvSpPr>
          <p:nvPr/>
        </p:nvSpPr>
        <p:spPr bwMode="gray">
          <a:xfrm>
            <a:off x="6474371" y="3645024"/>
            <a:ext cx="2130077" cy="10772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800100"/>
            <a:r>
              <a:rPr lang="zh-TW" altLang="en-US" sz="3200" dirty="0" smtClean="0">
                <a:solidFill>
                  <a:srgbClr val="996600"/>
                </a:solidFill>
                <a:latin typeface="微軟正黑體" pitchFamily="34" charset="-120"/>
                <a:ea typeface="微軟正黑體" pitchFamily="34" charset="-120"/>
              </a:rPr>
              <a:t>建議</a:t>
            </a:r>
            <a:endParaRPr lang="en-US" altLang="zh-TW" sz="3200" dirty="0" smtClean="0">
              <a:solidFill>
                <a:srgbClr val="9966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defTabSz="800100"/>
            <a:r>
              <a:rPr lang="zh-TW" altLang="en-US" sz="32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定期進行</a:t>
            </a:r>
            <a:endParaRPr lang="zh-TW" altLang="en-US" sz="32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62" name="Picture 11" descr="plumber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2780928"/>
            <a:ext cx="2951162" cy="4032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3" name="圖片 62" descr="wsd_Logo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40488" y="6560717"/>
            <a:ext cx="1853373" cy="306808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9" grpId="0"/>
      <p:bldP spid="6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圖片 26" descr="wwo484_頁面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28184" y="836712"/>
            <a:ext cx="2733946" cy="58772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6" name="圖片 25" descr="wwo49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84633" y="2065948"/>
            <a:ext cx="3926389" cy="41713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3492" name="Rectangle 4"/>
          <p:cNvSpPr>
            <a:spLocks noChangeArrowheads="1"/>
          </p:cNvSpPr>
          <p:nvPr/>
        </p:nvSpPr>
        <p:spPr bwMode="auto">
          <a:xfrm>
            <a:off x="899592" y="692696"/>
            <a:ext cx="8244408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zh-TW" altLang="en-US" sz="3200" b="1" u="sng" dirty="0" smtClean="0">
                <a:latin typeface="微軟正黑體" pitchFamily="34" charset="-120"/>
                <a:ea typeface="微軟正黑體" pitchFamily="34" charset="-120"/>
              </a:rPr>
              <a:t>資訊 </a:t>
            </a:r>
            <a:endParaRPr lang="en-US" altLang="zh-TW" sz="3200" b="1" u="sng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79512" y="2420888"/>
            <a:ext cx="8424862" cy="1000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marL="509588" indent="-509588">
              <a:spcBef>
                <a:spcPct val="50000"/>
              </a:spcBef>
              <a:buClr>
                <a:srgbClr val="000099"/>
              </a:buClr>
              <a:buSzPct val="75000"/>
              <a:buFont typeface="Monotype Sorts" pitchFamily="2" charset="2"/>
              <a:buChar char="n"/>
              <a:tabLst>
                <a:tab pos="457200" algn="l"/>
              </a:tabLst>
            </a:pPr>
            <a:r>
              <a:rPr lang="zh-TW" altLang="en-US" sz="3200" b="1" dirty="0" smtClean="0">
                <a:solidFill>
                  <a:srgbClr val="000099"/>
                </a:solidFill>
                <a:latin typeface="微軟正黑體" pitchFamily="34" charset="-120"/>
                <a:ea typeface="微軟正黑體" pitchFamily="34" charset="-120"/>
              </a:rPr>
              <a:t>單張－清洗食水水箱指引  </a:t>
            </a:r>
            <a:endParaRPr lang="zh-TW" altLang="en-US" sz="3200" b="1" dirty="0">
              <a:solidFill>
                <a:srgbClr val="000099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509588" indent="-509588">
              <a:spcBef>
                <a:spcPct val="50000"/>
              </a:spcBef>
              <a:buClr>
                <a:schemeClr val="accent2"/>
              </a:buClr>
              <a:buSzPct val="75000"/>
              <a:buFont typeface="Monotype Sorts" pitchFamily="2" charset="2"/>
              <a:buNone/>
              <a:tabLst>
                <a:tab pos="457200" algn="l"/>
              </a:tabLst>
            </a:pPr>
            <a:endParaRPr lang="en-US" altLang="zh-TW" dirty="0">
              <a:solidFill>
                <a:srgbClr val="000099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79512" y="3429000"/>
            <a:ext cx="6408712" cy="1077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marL="509588" indent="-509588">
              <a:spcBef>
                <a:spcPct val="50000"/>
              </a:spcBef>
              <a:buClr>
                <a:srgbClr val="000099"/>
              </a:buClr>
              <a:buSzPct val="75000"/>
              <a:buFont typeface="Monotype Sorts" pitchFamily="2" charset="2"/>
              <a:buChar char="n"/>
              <a:tabLst>
                <a:tab pos="457200" algn="l"/>
              </a:tabLst>
            </a:pPr>
            <a:r>
              <a:rPr lang="zh-TW" altLang="en-US" sz="3200" b="1" dirty="0" smtClean="0">
                <a:solidFill>
                  <a:srgbClr val="000099"/>
                </a:solidFill>
                <a:latin typeface="微軟正黑體" pitchFamily="34" charset="-120"/>
                <a:ea typeface="微軟正黑體" pitchFamily="34" charset="-120"/>
              </a:rPr>
              <a:t>單張－私人屋邨／樓宇的供水問題及內部供水系統的維修保養 </a:t>
            </a:r>
            <a:endParaRPr lang="en-US" altLang="zh-TW" dirty="0">
              <a:solidFill>
                <a:srgbClr val="000099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179512" y="1484784"/>
            <a:ext cx="8472487" cy="1000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marL="509588" indent="-509588">
              <a:spcBef>
                <a:spcPct val="50000"/>
              </a:spcBef>
              <a:buClr>
                <a:srgbClr val="000099"/>
              </a:buClr>
              <a:buSzPct val="75000"/>
              <a:buFont typeface="Monotype Sorts" pitchFamily="2" charset="2"/>
              <a:buChar char="n"/>
              <a:tabLst>
                <a:tab pos="457200" algn="l"/>
              </a:tabLst>
            </a:pPr>
            <a:r>
              <a:rPr lang="zh-TW" altLang="en-US" sz="3200" b="1" dirty="0" smtClean="0">
                <a:solidFill>
                  <a:srgbClr val="000099"/>
                </a:solidFill>
                <a:latin typeface="微軟正黑體" pitchFamily="34" charset="-120"/>
                <a:ea typeface="微軟正黑體" pitchFamily="34" charset="-120"/>
              </a:rPr>
              <a:t>小冊子－食水系統維修指引</a:t>
            </a:r>
            <a:endParaRPr lang="en-US" altLang="zh-TW" sz="3200" b="1" dirty="0">
              <a:solidFill>
                <a:srgbClr val="000099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509588" indent="-509588">
              <a:spcBef>
                <a:spcPct val="50000"/>
              </a:spcBef>
              <a:buClr>
                <a:schemeClr val="accent2"/>
              </a:buClr>
              <a:buSzPct val="75000"/>
              <a:buFont typeface="Monotype Sorts" pitchFamily="2" charset="2"/>
              <a:buNone/>
              <a:tabLst>
                <a:tab pos="457200" algn="l"/>
              </a:tabLst>
            </a:pPr>
            <a:endParaRPr lang="en-US" altLang="zh-TW" dirty="0">
              <a:solidFill>
                <a:srgbClr val="000099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AutoShape 49"/>
          <p:cNvSpPr>
            <a:spLocks noChangeArrowheads="1"/>
          </p:cNvSpPr>
          <p:nvPr/>
        </p:nvSpPr>
        <p:spPr bwMode="gray">
          <a:xfrm>
            <a:off x="107504" y="116632"/>
            <a:ext cx="685800" cy="685800"/>
          </a:xfrm>
          <a:prstGeom prst="diamond">
            <a:avLst/>
          </a:prstGeom>
          <a:solidFill>
            <a:schemeClr val="accent1"/>
          </a:solidFill>
          <a:ln w="25400" algn="ctr">
            <a:solidFill>
              <a:schemeClr val="bg1"/>
            </a:solidFill>
            <a:miter lim="800000"/>
            <a:headEnd/>
            <a:tailEnd/>
          </a:ln>
          <a:effectLst>
            <a:outerShdw dist="63500" dir="221219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8" name="Text Box 51"/>
          <p:cNvSpPr txBox="1">
            <a:spLocks noChangeArrowheads="1"/>
          </p:cNvSpPr>
          <p:nvPr/>
        </p:nvSpPr>
        <p:spPr bwMode="gray">
          <a:xfrm>
            <a:off x="251520" y="116632"/>
            <a:ext cx="369138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zh-TW" sz="3600" dirty="0">
                <a:solidFill>
                  <a:schemeClr val="bg1"/>
                </a:solidFill>
                <a:ea typeface="新細明體" charset="-120"/>
              </a:rPr>
              <a:t>1</a:t>
            </a:r>
          </a:p>
        </p:txBody>
      </p:sp>
      <p:sp>
        <p:nvSpPr>
          <p:cNvPr id="22" name="Rectangle 3"/>
          <p:cNvSpPr>
            <a:spLocks noChangeArrowheads="1"/>
          </p:cNvSpPr>
          <p:nvPr/>
        </p:nvSpPr>
        <p:spPr bwMode="auto">
          <a:xfrm>
            <a:off x="179512" y="4653136"/>
            <a:ext cx="8424862" cy="1570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marL="509588" indent="-509588">
              <a:spcBef>
                <a:spcPct val="50000"/>
              </a:spcBef>
              <a:buClr>
                <a:srgbClr val="000099"/>
              </a:buClr>
              <a:buSzPct val="75000"/>
              <a:buFont typeface="Monotype Sorts" pitchFamily="2" charset="2"/>
              <a:buChar char="n"/>
              <a:tabLst>
                <a:tab pos="457200" algn="l"/>
              </a:tabLst>
            </a:pPr>
            <a:r>
              <a:rPr lang="en-US" altLang="zh-TW" sz="3200" b="1" i="1" dirty="0" smtClean="0">
                <a:solidFill>
                  <a:srgbClr val="000099"/>
                </a:solidFill>
                <a:latin typeface="Arial Narrow" pitchFamily="34" charset="0"/>
                <a:ea typeface="微軟正黑體" pitchFamily="34" charset="-120"/>
              </a:rPr>
              <a:t>www.wsd.gov.hk/tc/plumbing_and_engineering/maintenance_of_internal_plumbing/index.html </a:t>
            </a:r>
            <a:r>
              <a:rPr lang="en-US" altLang="zh-TW" sz="3200" b="1" dirty="0" smtClean="0">
                <a:solidFill>
                  <a:srgbClr val="000099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3200" b="1" dirty="0" smtClean="0">
                <a:solidFill>
                  <a:srgbClr val="000099"/>
                </a:solidFill>
                <a:latin typeface="微軟正黑體" pitchFamily="34" charset="-120"/>
                <a:ea typeface="微軟正黑體" pitchFamily="34" charset="-120"/>
              </a:rPr>
              <a:t>水務署網頁－樓宇內部水管的維修保養</a:t>
            </a:r>
            <a:r>
              <a:rPr lang="en-US" altLang="zh-TW" sz="3200" b="1" dirty="0" smtClean="0">
                <a:solidFill>
                  <a:srgbClr val="000099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en-US" altLang="zh-TW" dirty="0">
              <a:solidFill>
                <a:srgbClr val="000099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3" name="圖片 22" descr="FWPMG(C)(2008-11)_頁面_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76056" y="1988840"/>
            <a:ext cx="3960441" cy="40585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4" name="圖片 23" descr="FWPMG(C)(2008-11)_頁面_0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03848" y="2276872"/>
            <a:ext cx="3983749" cy="40976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5" name="圖片 24" descr="FWPMG(C)(2008-11)_頁面_1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43608" y="2636912"/>
            <a:ext cx="3991030" cy="40770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8" name="圖片 27" descr="Maintenance of Inside Service Webpage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187624" y="133932"/>
            <a:ext cx="6840760" cy="4663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圖片 15" descr="wsd_Logo3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240488" y="6560717"/>
            <a:ext cx="1853373" cy="306808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4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4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2" grpId="0"/>
      <p:bldP spid="7" grpId="0"/>
      <p:bldP spid="8" grpId="0"/>
      <p:bldP spid="11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Q_Logo_Blu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4183" y="960186"/>
            <a:ext cx="4656903" cy="5397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矩形 3"/>
          <p:cNvSpPr/>
          <p:nvPr/>
        </p:nvSpPr>
        <p:spPr>
          <a:xfrm>
            <a:off x="0" y="2996952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zh-TW" altLang="en-US" sz="6000" b="1" dirty="0" smtClean="0">
                <a:solidFill>
                  <a:srgbClr val="00206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大廈優質食水認可計劃</a:t>
            </a:r>
            <a:endParaRPr lang="en-US" altLang="zh-TW" sz="6000" b="1" dirty="0">
              <a:solidFill>
                <a:srgbClr val="002060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新細明體" charset="-120"/>
            </a:endParaRPr>
          </a:p>
        </p:txBody>
      </p:sp>
      <p:pic>
        <p:nvPicPr>
          <p:cNvPr id="5" name="圖片 4" descr="wsd_Logo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40488" y="6560717"/>
            <a:ext cx="1853373" cy="306808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3"/>
          <p:cNvSpPr>
            <a:spLocks noGrp="1" noChangeArrowheads="1"/>
          </p:cNvSpPr>
          <p:nvPr>
            <p:ph idx="1"/>
          </p:nvPr>
        </p:nvSpPr>
        <p:spPr>
          <a:xfrm>
            <a:off x="214282" y="1785926"/>
            <a:ext cx="5392620" cy="1366838"/>
          </a:xfrm>
        </p:spPr>
        <p:txBody>
          <a:bodyPr/>
          <a:lstStyle/>
          <a:p>
            <a:pPr algn="just">
              <a:spcBef>
                <a:spcPct val="100000"/>
              </a:spcBef>
              <a:buClr>
                <a:srgbClr val="000099"/>
              </a:buClr>
              <a:buSzPct val="75000"/>
              <a:buFont typeface="Monotype Sorts" pitchFamily="2" charset="2"/>
              <a:buChar char="n"/>
            </a:pPr>
            <a:r>
              <a:rPr lang="zh-TW" altLang="en-US" b="1" dirty="0" smtClean="0">
                <a:solidFill>
                  <a:srgbClr val="000099"/>
                </a:solidFill>
                <a:latin typeface="微軟正黑體" pitchFamily="34" charset="-120"/>
                <a:ea typeface="微軟正黑體" pitchFamily="34" charset="-120"/>
              </a:rPr>
              <a:t>為鼓勵樓宇業主妥善維修保養</a:t>
            </a:r>
            <a:r>
              <a:rPr lang="zh-TW" altLang="en-US" dirty="0" smtClean="0">
                <a:solidFill>
                  <a:srgbClr val="000099"/>
                </a:solidFill>
                <a:latin typeface="微軟正黑體" pitchFamily="34" charset="-120"/>
                <a:ea typeface="微軟正黑體" pitchFamily="34" charset="-120"/>
              </a:rPr>
              <a:t>樓宇內部食水</a:t>
            </a:r>
            <a:r>
              <a:rPr lang="zh-TW" altLang="en-US" b="1" dirty="0" smtClean="0">
                <a:solidFill>
                  <a:srgbClr val="000099"/>
                </a:solidFill>
                <a:latin typeface="微軟正黑體" pitchFamily="34" charset="-120"/>
                <a:ea typeface="微軟正黑體" pitchFamily="34" charset="-120"/>
              </a:rPr>
              <a:t>系統，在水質事務諮詢委員會的支持和贊同下，</a:t>
            </a:r>
            <a:r>
              <a:rPr lang="zh-TW" altLang="en-US" dirty="0">
                <a:solidFill>
                  <a:srgbClr val="000099"/>
                </a:solidFill>
                <a:latin typeface="微軟正黑體" pitchFamily="34" charset="-120"/>
                <a:ea typeface="微軟正黑體" pitchFamily="34" charset="-120"/>
              </a:rPr>
              <a:t>水務</a:t>
            </a:r>
            <a:r>
              <a:rPr lang="zh-TW" altLang="en-US" dirty="0" smtClean="0">
                <a:solidFill>
                  <a:srgbClr val="000099"/>
                </a:solidFill>
                <a:latin typeface="微軟正黑體" pitchFamily="34" charset="-120"/>
                <a:ea typeface="微軟正黑體" pitchFamily="34" charset="-120"/>
              </a:rPr>
              <a:t>署於</a:t>
            </a:r>
            <a:r>
              <a:rPr lang="en-US" altLang="zh-TW" b="1" dirty="0" smtClean="0">
                <a:solidFill>
                  <a:srgbClr val="000099"/>
                </a:solidFill>
                <a:latin typeface="微軟正黑體" pitchFamily="34" charset="-120"/>
                <a:ea typeface="微軟正黑體" pitchFamily="34" charset="-120"/>
              </a:rPr>
              <a:t>2002</a:t>
            </a:r>
            <a:r>
              <a:rPr lang="zh-TW" altLang="en-US" b="1" dirty="0" smtClean="0">
                <a:solidFill>
                  <a:srgbClr val="000099"/>
                </a:solidFill>
                <a:latin typeface="微軟正黑體" pitchFamily="34" charset="-120"/>
                <a:ea typeface="微軟正黑體" pitchFamily="34" charset="-120"/>
              </a:rPr>
              <a:t>年</a:t>
            </a:r>
            <a:r>
              <a:rPr lang="en-US" altLang="zh-TW" b="1" dirty="0" smtClean="0">
                <a:solidFill>
                  <a:srgbClr val="000099"/>
                </a:solidFill>
                <a:latin typeface="微軟正黑體" pitchFamily="34" charset="-120"/>
                <a:ea typeface="微軟正黑體" pitchFamily="34" charset="-120"/>
              </a:rPr>
              <a:t>7</a:t>
            </a:r>
            <a:r>
              <a:rPr lang="zh-TW" altLang="en-US" dirty="0" smtClean="0">
                <a:solidFill>
                  <a:srgbClr val="000099"/>
                </a:solidFill>
                <a:latin typeface="微軟正黑體" pitchFamily="34" charset="-120"/>
                <a:ea typeface="微軟正黑體" pitchFamily="34" charset="-120"/>
              </a:rPr>
              <a:t>月推出「大廈優質食水認可計劃」，這是一</a:t>
            </a:r>
            <a:r>
              <a:rPr lang="zh-TW" altLang="en-US" b="1" dirty="0" smtClean="0">
                <a:solidFill>
                  <a:srgbClr val="000099"/>
                </a:solidFill>
                <a:latin typeface="微軟正黑體" pitchFamily="34" charset="-120"/>
                <a:ea typeface="微軟正黑體" pitchFamily="34" charset="-120"/>
              </a:rPr>
              <a:t>項自願參加的計劃，符合標準的樓宇可獲發證書</a:t>
            </a:r>
          </a:p>
        </p:txBody>
      </p:sp>
      <p:sp>
        <p:nvSpPr>
          <p:cNvPr id="41988" name="Rectangle 2"/>
          <p:cNvSpPr txBox="1">
            <a:spLocks noChangeArrowheads="1"/>
          </p:cNvSpPr>
          <p:nvPr/>
        </p:nvSpPr>
        <p:spPr bwMode="auto">
          <a:xfrm>
            <a:off x="539552" y="709598"/>
            <a:ext cx="467539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r>
              <a:rPr lang="zh-TW" altLang="en-US" sz="3200" b="1" u="sng" dirty="0" smtClean="0">
                <a:latin typeface="微軟正黑體" pitchFamily="34" charset="-120"/>
                <a:ea typeface="微軟正黑體" pitchFamily="34" charset="-120"/>
              </a:rPr>
              <a:t>大廈優質食水認可計劃</a:t>
            </a:r>
            <a:endParaRPr lang="zh-TW" altLang="en-US" sz="3200" b="1" u="sng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7" name="Picture 23" descr="Blue Certifica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2883" y="642918"/>
            <a:ext cx="3183299" cy="4500594"/>
          </a:xfrm>
          <a:prstGeom prst="rect">
            <a:avLst/>
          </a:prstGeom>
          <a:noFill/>
        </p:spPr>
      </p:pic>
      <p:pic>
        <p:nvPicPr>
          <p:cNvPr id="12" name="Picture 10" descr="20130110151815156_00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20385" y="1071546"/>
            <a:ext cx="2800087" cy="39604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237652" y="5517232"/>
            <a:ext cx="8582820" cy="136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 algn="just">
              <a:spcBef>
                <a:spcPct val="100000"/>
              </a:spcBef>
              <a:buClr>
                <a:srgbClr val="000099"/>
              </a:buClr>
              <a:buSzPct val="75000"/>
              <a:buFont typeface="Monotype Sorts" pitchFamily="2" charset="2"/>
              <a:buChar char="n"/>
            </a:pPr>
            <a:r>
              <a:rPr lang="zh-TW" altLang="en-US" sz="2800" b="1" kern="0" dirty="0" smtClean="0">
                <a:solidFill>
                  <a:srgbClr val="000099"/>
                </a:solidFill>
                <a:latin typeface="微軟正黑體" pitchFamily="34" charset="-120"/>
                <a:ea typeface="微軟正黑體" pitchFamily="34" charset="-120"/>
              </a:rPr>
              <a:t>證書</a:t>
            </a:r>
            <a:r>
              <a:rPr lang="zh-TW" altLang="en-US" sz="2800" b="1" dirty="0" smtClean="0">
                <a:solidFill>
                  <a:srgbClr val="000099"/>
                </a:solidFill>
                <a:latin typeface="微軟正黑體" pitchFamily="34" charset="-120"/>
                <a:ea typeface="微軟正黑體" pitchFamily="34" charset="-120"/>
              </a:rPr>
              <a:t>分為藍、銀及金三個級別，</a:t>
            </a:r>
            <a:r>
              <a:rPr lang="zh-TW" altLang="en-US" sz="2800" b="1" kern="0" dirty="0" smtClean="0">
                <a:solidFill>
                  <a:srgbClr val="000099"/>
                </a:solidFill>
                <a:latin typeface="微軟正黑體" pitchFamily="34" charset="-120"/>
                <a:ea typeface="微軟正黑體" pitchFamily="34" charset="-120"/>
              </a:rPr>
              <a:t>新</a:t>
            </a:r>
            <a:r>
              <a:rPr lang="zh-TW" altLang="en-US" sz="2800" b="1" dirty="0" smtClean="0">
                <a:solidFill>
                  <a:srgbClr val="000099"/>
                </a:solidFill>
                <a:latin typeface="微軟正黑體" pitchFamily="34" charset="-120"/>
                <a:ea typeface="微軟正黑體" pitchFamily="34" charset="-120"/>
              </a:rPr>
              <a:t>證書</a:t>
            </a:r>
            <a:r>
              <a:rPr lang="zh-TW" altLang="en-US" sz="2800" b="1" kern="0" dirty="0" smtClean="0">
                <a:solidFill>
                  <a:srgbClr val="000099"/>
                </a:solidFill>
                <a:latin typeface="微軟正黑體" pitchFamily="34" charset="-120"/>
                <a:ea typeface="微軟正黑體" pitchFamily="34" charset="-120"/>
              </a:rPr>
              <a:t>有效期為</a:t>
            </a:r>
            <a:r>
              <a:rPr lang="en-US" altLang="zh-TW" sz="2800" b="1" u="sng" kern="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1</a:t>
            </a:r>
            <a:r>
              <a:rPr lang="zh-TW" altLang="en-US" sz="2800" b="1" u="sng" kern="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年</a:t>
            </a:r>
            <a:r>
              <a:rPr lang="zh-TW" altLang="en-US" sz="2800" b="1" kern="0" dirty="0" smtClean="0">
                <a:solidFill>
                  <a:srgbClr val="000099"/>
                </a:solidFill>
                <a:latin typeface="微軟正黑體" pitchFamily="34" charset="-120"/>
                <a:ea typeface="微軟正黑體" pitchFamily="34" charset="-120"/>
              </a:rPr>
              <a:t>而續期</a:t>
            </a:r>
            <a:r>
              <a:rPr lang="zh-TW" altLang="en-US" sz="2800" b="1" dirty="0" smtClean="0">
                <a:solidFill>
                  <a:srgbClr val="000099"/>
                </a:solidFill>
                <a:latin typeface="微軟正黑體" pitchFamily="34" charset="-120"/>
                <a:ea typeface="微軟正黑體" pitchFamily="34" charset="-120"/>
              </a:rPr>
              <a:t>證書</a:t>
            </a:r>
            <a:r>
              <a:rPr lang="zh-TW" altLang="en-US" sz="2800" b="1" kern="0" dirty="0" smtClean="0">
                <a:solidFill>
                  <a:srgbClr val="000099"/>
                </a:solidFill>
                <a:latin typeface="微軟正黑體" pitchFamily="34" charset="-120"/>
                <a:ea typeface="微軟正黑體" pitchFamily="34" charset="-120"/>
              </a:rPr>
              <a:t>有效期為</a:t>
            </a:r>
            <a:r>
              <a:rPr lang="en-US" altLang="zh-TW" sz="2800" b="1" u="sng" kern="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2</a:t>
            </a:r>
            <a:r>
              <a:rPr lang="zh-TW" altLang="en-US" sz="2800" b="1" u="sng" kern="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年</a:t>
            </a:r>
            <a:endParaRPr kumimoji="0" lang="zh-TW" altLang="en-US" sz="2800" b="1" i="0" u="sng" strike="noStrike" kern="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pic>
        <p:nvPicPr>
          <p:cNvPr id="18" name="Picture 22" descr="Silver Certificat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4678" y="285728"/>
            <a:ext cx="3181353" cy="4500594"/>
          </a:xfrm>
          <a:prstGeom prst="rect">
            <a:avLst/>
          </a:prstGeom>
          <a:noFill/>
        </p:spPr>
      </p:pic>
      <p:pic>
        <p:nvPicPr>
          <p:cNvPr id="19" name="Picture 21" descr="Gold Certificat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8" y="857232"/>
            <a:ext cx="3181354" cy="4500595"/>
          </a:xfrm>
          <a:prstGeom prst="rect">
            <a:avLst/>
          </a:prstGeom>
          <a:noFill/>
        </p:spPr>
      </p:pic>
      <p:sp>
        <p:nvSpPr>
          <p:cNvPr id="20" name="Line 19"/>
          <p:cNvSpPr>
            <a:spLocks noChangeShapeType="1"/>
          </p:cNvSpPr>
          <p:nvPr/>
        </p:nvSpPr>
        <p:spPr bwMode="auto">
          <a:xfrm>
            <a:off x="2195737" y="4941168"/>
            <a:ext cx="72008" cy="64807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1" name="Line 19"/>
          <p:cNvSpPr>
            <a:spLocks noChangeShapeType="1"/>
          </p:cNvSpPr>
          <p:nvPr/>
        </p:nvSpPr>
        <p:spPr bwMode="auto">
          <a:xfrm flipH="1">
            <a:off x="2987824" y="4653136"/>
            <a:ext cx="864096" cy="936104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2" name="Line 19"/>
          <p:cNvSpPr>
            <a:spLocks noChangeShapeType="1"/>
          </p:cNvSpPr>
          <p:nvPr/>
        </p:nvSpPr>
        <p:spPr bwMode="auto">
          <a:xfrm flipH="1">
            <a:off x="3779912" y="5157192"/>
            <a:ext cx="2160240" cy="43204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pic>
        <p:nvPicPr>
          <p:cNvPr id="13" name="圖片 12" descr="wsd_Logo3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240488" y="6560717"/>
            <a:ext cx="1853373" cy="306808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9" grpId="0" build="p"/>
      <p:bldP spid="14" grpId="0" build="p"/>
      <p:bldP spid="20" grpId="0" animBg="1"/>
      <p:bldP spid="21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5076"/>
            <a:ext cx="9144000" cy="647700"/>
          </a:xfrm>
        </p:spPr>
        <p:txBody>
          <a:bodyPr lIns="92075" tIns="46038" rIns="92075" bIns="46038"/>
          <a:lstStyle/>
          <a:p>
            <a:pPr eaLnBrk="1" hangingPunct="1"/>
            <a:r>
              <a:rPr lang="en-US" altLang="en-GB" sz="3200" b="1" u="sng" dirty="0" err="1" smtClean="0">
                <a:solidFill>
                  <a:srgbClr val="2B166E"/>
                </a:solidFill>
                <a:latin typeface="微軟正黑體" pitchFamily="34" charset="-120"/>
                <a:ea typeface="微軟正黑體" pitchFamily="34" charset="-120"/>
              </a:rPr>
              <a:t>評核</a:t>
            </a:r>
            <a:r>
              <a:rPr lang="en-GB" altLang="zh-TW" sz="3200" b="1" u="sng" dirty="0" smtClean="0">
                <a:solidFill>
                  <a:srgbClr val="2B166E"/>
                </a:solidFill>
                <a:latin typeface="微軟正黑體" pitchFamily="34" charset="-120"/>
                <a:ea typeface="微軟正黑體" pitchFamily="34" charset="-120"/>
              </a:rPr>
              <a:t>準</a:t>
            </a:r>
            <a:r>
              <a:rPr lang="zh-TW" altLang="en-GB" sz="3200" b="1" u="sng" dirty="0" smtClean="0">
                <a:solidFill>
                  <a:srgbClr val="2B166E"/>
                </a:solidFill>
                <a:latin typeface="微軟正黑體" pitchFamily="34" charset="-120"/>
                <a:ea typeface="微軟正黑體" pitchFamily="34" charset="-120"/>
              </a:rPr>
              <a:t>則</a:t>
            </a:r>
            <a:endParaRPr lang="zh-TW" altLang="en-US" sz="3200" b="1" u="sng" dirty="0" smtClean="0">
              <a:solidFill>
                <a:srgbClr val="2B166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6091" name="Picture 11" descr="2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5013176"/>
            <a:ext cx="1587500" cy="10810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6092" name="Picture 12" descr="00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8488" y="594445"/>
            <a:ext cx="1752600" cy="13223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2" name="Group 3"/>
          <p:cNvGrpSpPr>
            <a:grpSpLocks/>
          </p:cNvGrpSpPr>
          <p:nvPr/>
        </p:nvGrpSpPr>
        <p:grpSpPr bwMode="auto">
          <a:xfrm>
            <a:off x="539552" y="1700808"/>
            <a:ext cx="5904223" cy="1301749"/>
            <a:chOff x="912" y="1008"/>
            <a:chExt cx="4009" cy="912"/>
          </a:xfrm>
        </p:grpSpPr>
        <p:sp>
          <p:nvSpPr>
            <p:cNvPr id="13" name="AutoShape 4"/>
            <p:cNvSpPr>
              <a:spLocks noChangeArrowheads="1"/>
            </p:cNvSpPr>
            <p:nvPr/>
          </p:nvSpPr>
          <p:spPr bwMode="gray">
            <a:xfrm>
              <a:off x="912" y="1008"/>
              <a:ext cx="3984" cy="91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zh-TW" altLang="en-US"/>
            </a:p>
          </p:txBody>
        </p:sp>
        <p:grpSp>
          <p:nvGrpSpPr>
            <p:cNvPr id="14" name="Group 5"/>
            <p:cNvGrpSpPr>
              <a:grpSpLocks/>
            </p:cNvGrpSpPr>
            <p:nvPr/>
          </p:nvGrpSpPr>
          <p:grpSpPr bwMode="auto">
            <a:xfrm>
              <a:off x="999" y="1092"/>
              <a:ext cx="768" cy="746"/>
              <a:chOff x="999" y="1092"/>
              <a:chExt cx="768" cy="746"/>
            </a:xfrm>
          </p:grpSpPr>
          <p:sp>
            <p:nvSpPr>
              <p:cNvPr id="16" name="AutoShape 6"/>
              <p:cNvSpPr>
                <a:spLocks noChangeArrowheads="1"/>
              </p:cNvSpPr>
              <p:nvPr/>
            </p:nvSpPr>
            <p:spPr bwMode="gray">
              <a:xfrm>
                <a:off x="999" y="1092"/>
                <a:ext cx="768" cy="746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69804"/>
                      <a:invGamma/>
                    </a:schemeClr>
                  </a:gs>
                </a:gsLst>
                <a:lin ang="5400000" scaled="1"/>
              </a:gra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7" name="Freeform 7"/>
              <p:cNvSpPr>
                <a:spLocks/>
              </p:cNvSpPr>
              <p:nvPr/>
            </p:nvSpPr>
            <p:spPr bwMode="gray">
              <a:xfrm>
                <a:off x="1047" y="1140"/>
                <a:ext cx="383" cy="373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gamma/>
                      <a:tint val="54510"/>
                      <a:invGamma/>
                    </a:schemeClr>
                  </a:gs>
                  <a:gs pos="5000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54510"/>
                      <a:invGamma/>
                    </a:scheme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8" name="Text Box 8"/>
              <p:cNvSpPr txBox="1">
                <a:spLocks noChangeArrowheads="1"/>
              </p:cNvSpPr>
              <p:nvPr/>
            </p:nvSpPr>
            <p:spPr bwMode="gray">
              <a:xfrm>
                <a:off x="1068" y="1147"/>
                <a:ext cx="613" cy="668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zh-TW" altLang="en-US" sz="28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軟正黑體" pitchFamily="34" charset="-120"/>
                    <a:ea typeface="微軟正黑體" pitchFamily="34" charset="-120"/>
                  </a:rPr>
                  <a:t>系統</a:t>
                </a:r>
                <a:endParaRPr lang="en-US" altLang="zh-TW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0" hangingPunct="0"/>
                <a:r>
                  <a:rPr lang="zh-TW" altLang="en-US" sz="28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軟正黑體" pitchFamily="34" charset="-120"/>
                    <a:ea typeface="微軟正黑體" pitchFamily="34" charset="-120"/>
                  </a:rPr>
                  <a:t>檢查</a:t>
                </a:r>
                <a:endParaRPr lang="en-US" altLang="zh-TW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新細明體" charset="-120"/>
                </a:endParaRPr>
              </a:p>
            </p:txBody>
          </p:sp>
        </p:grpSp>
        <p:sp>
          <p:nvSpPr>
            <p:cNvPr id="15" name="Text Box 9"/>
            <p:cNvSpPr txBox="1">
              <a:spLocks noChangeArrowheads="1"/>
            </p:cNvSpPr>
            <p:nvPr/>
          </p:nvSpPr>
          <p:spPr bwMode="gray">
            <a:xfrm>
              <a:off x="1792" y="1218"/>
              <a:ext cx="3129" cy="49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zh-TW" altLang="en-US" sz="2000" b="1" dirty="0" smtClean="0">
                  <a:solidFill>
                    <a:srgbClr val="000099"/>
                  </a:solidFill>
                  <a:latin typeface="微軟正黑體" pitchFamily="34" charset="-120"/>
                  <a:ea typeface="微軟正黑體" pitchFamily="34" charset="-120"/>
                </a:rPr>
                <a:t>食水系統</a:t>
              </a:r>
              <a:r>
                <a:rPr lang="zh-TW" altLang="zh-TW" sz="2000" b="1" dirty="0" smtClean="0">
                  <a:solidFill>
                    <a:srgbClr val="000099"/>
                  </a:solidFill>
                  <a:latin typeface="微軟正黑體" pitchFamily="34" charset="-120"/>
                  <a:ea typeface="微軟正黑體" pitchFamily="34" charset="-120"/>
                </a:rPr>
                <a:t>須</a:t>
              </a:r>
              <a:r>
                <a:rPr lang="zh-TW" altLang="en-US" sz="2000" b="1" dirty="0" smtClean="0">
                  <a:solidFill>
                    <a:srgbClr val="000099"/>
                  </a:solidFill>
                  <a:latin typeface="微軟正黑體" pitchFamily="34" charset="-120"/>
                  <a:ea typeface="微軟正黑體" pitchFamily="34" charset="-120"/>
                </a:rPr>
                <a:t>經</a:t>
              </a:r>
              <a:r>
                <a:rPr lang="zh-TW" altLang="zh-TW" sz="2000" b="1" dirty="0" smtClean="0">
                  <a:solidFill>
                    <a:srgbClr val="000099"/>
                  </a:solidFill>
                  <a:latin typeface="微軟正黑體" pitchFamily="34" charset="-120"/>
                  <a:ea typeface="微軟正黑體" pitchFamily="34" charset="-120"/>
                </a:rPr>
                <a:t>由</a:t>
              </a:r>
              <a:r>
                <a:rPr lang="zh-TW" altLang="en-US" sz="2000" b="1" dirty="0" smtClean="0">
                  <a:solidFill>
                    <a:srgbClr val="000099"/>
                  </a:solidFill>
                  <a:latin typeface="微軟正黑體" pitchFamily="34" charset="-120"/>
                  <a:ea typeface="微軟正黑體" pitchFamily="34" charset="-120"/>
                </a:rPr>
                <a:t>合資格人士</a:t>
              </a:r>
              <a:endParaRPr lang="en-US" altLang="zh-TW" sz="2000" b="1" dirty="0" smtClean="0">
                <a:solidFill>
                  <a:srgbClr val="000099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algn="ctr" eaLnBrk="0" hangingPunct="0"/>
              <a:r>
                <a:rPr lang="zh-TW" altLang="en-US" sz="2000" b="1" dirty="0" smtClean="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至少每</a:t>
              </a:r>
              <a:r>
                <a:rPr lang="en-US" altLang="zh-TW" sz="2000" b="1" dirty="0" smtClean="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3</a:t>
              </a:r>
              <a:r>
                <a:rPr lang="zh-TW" altLang="en-US" sz="2000" b="1" dirty="0" smtClean="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個月</a:t>
              </a:r>
              <a:r>
                <a:rPr lang="zh-TW" altLang="en-US" sz="2000" b="1" dirty="0" smtClean="0">
                  <a:solidFill>
                    <a:srgbClr val="000099"/>
                  </a:solidFill>
                  <a:latin typeface="微軟正黑體" pitchFamily="34" charset="-120"/>
                  <a:ea typeface="微軟正黑體" pitchFamily="34" charset="-120"/>
                </a:rPr>
                <a:t>檢查一次</a:t>
              </a:r>
              <a:endParaRPr lang="en-US" altLang="zh-TW" sz="2000" b="1" dirty="0">
                <a:solidFill>
                  <a:srgbClr val="000000"/>
                </a:solidFill>
                <a:ea typeface="新細明體" charset="-120"/>
              </a:endParaRPr>
            </a:p>
          </p:txBody>
        </p:sp>
      </p:grpSp>
      <p:grpSp>
        <p:nvGrpSpPr>
          <p:cNvPr id="19" name="Group 10"/>
          <p:cNvGrpSpPr>
            <a:grpSpLocks/>
          </p:cNvGrpSpPr>
          <p:nvPr/>
        </p:nvGrpSpPr>
        <p:grpSpPr bwMode="auto">
          <a:xfrm>
            <a:off x="2843808" y="3284984"/>
            <a:ext cx="5870345" cy="1301750"/>
            <a:chOff x="912" y="2016"/>
            <a:chExt cx="3986" cy="912"/>
          </a:xfrm>
        </p:grpSpPr>
        <p:sp>
          <p:nvSpPr>
            <p:cNvPr id="20" name="AutoShape 11"/>
            <p:cNvSpPr>
              <a:spLocks noChangeArrowheads="1"/>
            </p:cNvSpPr>
            <p:nvPr/>
          </p:nvSpPr>
          <p:spPr bwMode="gray">
            <a:xfrm>
              <a:off x="912" y="2016"/>
              <a:ext cx="3984" cy="91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9216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zh-TW" altLang="en-US"/>
            </a:p>
          </p:txBody>
        </p:sp>
        <p:grpSp>
          <p:nvGrpSpPr>
            <p:cNvPr id="21" name="Group 12"/>
            <p:cNvGrpSpPr>
              <a:grpSpLocks/>
            </p:cNvGrpSpPr>
            <p:nvPr/>
          </p:nvGrpSpPr>
          <p:grpSpPr bwMode="auto">
            <a:xfrm>
              <a:off x="999" y="2100"/>
              <a:ext cx="768" cy="746"/>
              <a:chOff x="999" y="2100"/>
              <a:chExt cx="768" cy="746"/>
            </a:xfrm>
          </p:grpSpPr>
          <p:sp>
            <p:nvSpPr>
              <p:cNvPr id="23" name="AutoShape 13"/>
              <p:cNvSpPr>
                <a:spLocks noChangeArrowheads="1"/>
              </p:cNvSpPr>
              <p:nvPr/>
            </p:nvSpPr>
            <p:spPr bwMode="gray">
              <a:xfrm>
                <a:off x="999" y="2100"/>
                <a:ext cx="768" cy="746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chemeClr val="hlink">
                      <a:gamma/>
                      <a:tint val="72549"/>
                      <a:invGamma/>
                    </a:schemeClr>
                  </a:gs>
                  <a:gs pos="100000">
                    <a:schemeClr val="hlink"/>
                  </a:gs>
                </a:gsLst>
                <a:lin ang="5400000" scaled="1"/>
              </a:gra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24" name="Freeform 14"/>
              <p:cNvSpPr>
                <a:spLocks/>
              </p:cNvSpPr>
              <p:nvPr/>
            </p:nvSpPr>
            <p:spPr bwMode="gray">
              <a:xfrm>
                <a:off x="1047" y="2148"/>
                <a:ext cx="383" cy="373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hlink">
                      <a:gamma/>
                      <a:tint val="42353"/>
                      <a:invGamma/>
                    </a:schemeClr>
                  </a:gs>
                  <a:gs pos="100000">
                    <a:schemeClr val="hlink">
                      <a:alpha val="0"/>
                    </a:scheme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5" name="Text Box 15"/>
              <p:cNvSpPr txBox="1">
                <a:spLocks noChangeArrowheads="1"/>
              </p:cNvSpPr>
              <p:nvPr/>
            </p:nvSpPr>
            <p:spPr bwMode="gray">
              <a:xfrm>
                <a:off x="1010" y="2155"/>
                <a:ext cx="723" cy="668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 eaLnBrk="0" hangingPunct="0"/>
                <a:r>
                  <a:rPr lang="zh-TW" altLang="en-US" sz="28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軟正黑體" pitchFamily="34" charset="-120"/>
                    <a:ea typeface="微軟正黑體" pitchFamily="34" charset="-120"/>
                  </a:rPr>
                  <a:t>清洗水箱</a:t>
                </a:r>
                <a:endParaRPr lang="en-US" altLang="zh-TW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新細明體" charset="-120"/>
                </a:endParaRPr>
              </a:p>
            </p:txBody>
          </p:sp>
        </p:grpSp>
        <p:sp>
          <p:nvSpPr>
            <p:cNvPr id="22" name="Text Box 16"/>
            <p:cNvSpPr txBox="1">
              <a:spLocks noChangeArrowheads="1"/>
            </p:cNvSpPr>
            <p:nvPr/>
          </p:nvSpPr>
          <p:spPr bwMode="gray">
            <a:xfrm>
              <a:off x="1794" y="2337"/>
              <a:ext cx="3104" cy="28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zh-TW" altLang="en-US" sz="2000" b="1" dirty="0" smtClean="0">
                  <a:solidFill>
                    <a:srgbClr val="00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至少每</a:t>
              </a:r>
              <a:r>
                <a:rPr lang="en-US" altLang="zh-TW" sz="2000" b="1" dirty="0" smtClean="0">
                  <a:solidFill>
                    <a:srgbClr val="00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3</a:t>
              </a:r>
              <a:r>
                <a:rPr lang="zh-TW" altLang="en-US" sz="2000" b="1" dirty="0" smtClean="0">
                  <a:solidFill>
                    <a:srgbClr val="00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個月</a:t>
              </a:r>
              <a:r>
                <a:rPr lang="zh-TW" altLang="en-US" sz="2000" b="1" dirty="0" smtClean="0">
                  <a:solidFill>
                    <a:srgbClr val="006600"/>
                  </a:solidFill>
                  <a:latin typeface="微軟正黑體" pitchFamily="34" charset="-120"/>
                  <a:ea typeface="微軟正黑體" pitchFamily="34" charset="-120"/>
                </a:rPr>
                <a:t>清洗水箱一次</a:t>
              </a:r>
              <a:endParaRPr lang="en-US" altLang="zh-TW" sz="2000" b="1" dirty="0">
                <a:solidFill>
                  <a:srgbClr val="006600"/>
                </a:solidFill>
                <a:ea typeface="新細明體" charset="-120"/>
              </a:endParaRPr>
            </a:p>
          </p:txBody>
        </p:sp>
      </p:grpSp>
      <p:grpSp>
        <p:nvGrpSpPr>
          <p:cNvPr id="26" name="Group 17"/>
          <p:cNvGrpSpPr>
            <a:grpSpLocks/>
          </p:cNvGrpSpPr>
          <p:nvPr/>
        </p:nvGrpSpPr>
        <p:grpSpPr bwMode="auto">
          <a:xfrm>
            <a:off x="971600" y="4857760"/>
            <a:ext cx="5867404" cy="1301750"/>
            <a:chOff x="912" y="3036"/>
            <a:chExt cx="3984" cy="912"/>
          </a:xfrm>
        </p:grpSpPr>
        <p:sp>
          <p:nvSpPr>
            <p:cNvPr id="27" name="AutoShape 18"/>
            <p:cNvSpPr>
              <a:spLocks noChangeArrowheads="1"/>
            </p:cNvSpPr>
            <p:nvPr/>
          </p:nvSpPr>
          <p:spPr bwMode="gray">
            <a:xfrm>
              <a:off x="912" y="3036"/>
              <a:ext cx="3984" cy="91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48627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zh-TW" altLang="en-US"/>
            </a:p>
          </p:txBody>
        </p:sp>
        <p:grpSp>
          <p:nvGrpSpPr>
            <p:cNvPr id="28" name="Group 19"/>
            <p:cNvGrpSpPr>
              <a:grpSpLocks/>
            </p:cNvGrpSpPr>
            <p:nvPr/>
          </p:nvGrpSpPr>
          <p:grpSpPr bwMode="auto">
            <a:xfrm>
              <a:off x="999" y="3120"/>
              <a:ext cx="768" cy="746"/>
              <a:chOff x="999" y="3120"/>
              <a:chExt cx="768" cy="746"/>
            </a:xfrm>
          </p:grpSpPr>
          <p:sp>
            <p:nvSpPr>
              <p:cNvPr id="30" name="AutoShape 20"/>
              <p:cNvSpPr>
                <a:spLocks noChangeArrowheads="1"/>
              </p:cNvSpPr>
              <p:nvPr/>
            </p:nvSpPr>
            <p:spPr bwMode="gray">
              <a:xfrm>
                <a:off x="999" y="3120"/>
                <a:ext cx="768" cy="746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chemeClr val="folHlink">
                      <a:gamma/>
                      <a:tint val="63529"/>
                      <a:invGamma/>
                    </a:schemeClr>
                  </a:gs>
                  <a:gs pos="100000">
                    <a:schemeClr val="folHlink"/>
                  </a:gs>
                </a:gsLst>
                <a:lin ang="5400000" scaled="1"/>
              </a:gra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1" name="Freeform 21"/>
              <p:cNvSpPr>
                <a:spLocks/>
              </p:cNvSpPr>
              <p:nvPr/>
            </p:nvSpPr>
            <p:spPr bwMode="gray">
              <a:xfrm>
                <a:off x="1047" y="3168"/>
                <a:ext cx="383" cy="373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folHlink">
                      <a:gamma/>
                      <a:tint val="48627"/>
                      <a:invGamma/>
                    </a:schemeClr>
                  </a:gs>
                  <a:gs pos="100000">
                    <a:schemeClr val="folHlink">
                      <a:alpha val="0"/>
                    </a:scheme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2" name="Text Box 22"/>
              <p:cNvSpPr txBox="1">
                <a:spLocks noChangeArrowheads="1"/>
              </p:cNvSpPr>
              <p:nvPr/>
            </p:nvSpPr>
            <p:spPr bwMode="gray">
              <a:xfrm>
                <a:off x="1068" y="3171"/>
                <a:ext cx="613" cy="668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zh-TW" altLang="en-US" sz="28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軟正黑體" pitchFamily="34" charset="-120"/>
                    <a:ea typeface="微軟正黑體" pitchFamily="34" charset="-120"/>
                  </a:rPr>
                  <a:t>樣本</a:t>
                </a:r>
                <a:endParaRPr lang="en-US" altLang="zh-TW" sz="2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0" hangingPunct="0"/>
                <a:r>
                  <a:rPr lang="zh-TW" altLang="en-US" sz="28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軟正黑體" pitchFamily="34" charset="-120"/>
                    <a:ea typeface="微軟正黑體" pitchFamily="34" charset="-120"/>
                  </a:rPr>
                  <a:t>測試</a:t>
                </a:r>
                <a:endParaRPr lang="en-US" altLang="zh-TW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新細明體" charset="-120"/>
                </a:endParaRPr>
              </a:p>
            </p:txBody>
          </p:sp>
        </p:grpSp>
        <p:sp>
          <p:nvSpPr>
            <p:cNvPr id="29" name="Text Box 23"/>
            <p:cNvSpPr txBox="1">
              <a:spLocks noChangeArrowheads="1"/>
            </p:cNvSpPr>
            <p:nvPr/>
          </p:nvSpPr>
          <p:spPr bwMode="gray">
            <a:xfrm>
              <a:off x="1841" y="3161"/>
              <a:ext cx="2983" cy="7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zh-TW" altLang="en-US" sz="2000" b="1" dirty="0" smtClean="0">
                  <a:solidFill>
                    <a:schemeClr val="tx1">
                      <a:lumMod val="60000"/>
                      <a:lumOff val="40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於新申請或續期</a:t>
              </a:r>
              <a:r>
                <a:rPr lang="zh-TW" altLang="en-US" sz="2000" b="1" dirty="0" smtClean="0">
                  <a:solidFill>
                    <a:schemeClr val="tx1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前</a:t>
              </a:r>
              <a:r>
                <a:rPr lang="en-US" altLang="zh-TW" sz="2000" b="1" dirty="0" smtClean="0">
                  <a:solidFill>
                    <a:schemeClr val="tx1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3</a:t>
              </a:r>
              <a:r>
                <a:rPr lang="zh-TW" altLang="en-US" sz="2000" b="1" dirty="0" smtClean="0">
                  <a:solidFill>
                    <a:schemeClr val="tx1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個月內</a:t>
              </a:r>
              <a:r>
                <a:rPr lang="zh-TW" altLang="en-US" sz="2000" b="1" dirty="0" smtClean="0">
                  <a:solidFill>
                    <a:schemeClr val="tx1">
                      <a:lumMod val="60000"/>
                      <a:lumOff val="40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從水龍頭抽取水樣本作物理、化學及細菌分析</a:t>
              </a:r>
              <a:endParaRPr lang="en-US" altLang="zh-TW" sz="2000" b="1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algn="ctr" eaLnBrk="0" hangingPunct="0"/>
              <a:r>
                <a:rPr lang="en-US" altLang="zh-TW" sz="2000" b="1" dirty="0" smtClean="0">
                  <a:solidFill>
                    <a:schemeClr val="tx1">
                      <a:lumMod val="60000"/>
                      <a:lumOff val="40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lang="zh-TW" altLang="en-US" sz="2000" b="1" dirty="0" smtClean="0">
                  <a:solidFill>
                    <a:schemeClr val="tx1">
                      <a:lumMod val="60000"/>
                      <a:lumOff val="40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測試結果須符合既定</a:t>
              </a:r>
              <a:r>
                <a:rPr lang="en-US" altLang="zh-TW" sz="2000" b="1" dirty="0" smtClean="0">
                  <a:solidFill>
                    <a:schemeClr val="tx1">
                      <a:lumMod val="60000"/>
                      <a:lumOff val="40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的</a:t>
              </a:r>
              <a:r>
                <a:rPr lang="zh-TW" altLang="en-US" sz="2000" b="1" dirty="0" smtClean="0">
                  <a:solidFill>
                    <a:schemeClr val="tx1">
                      <a:lumMod val="60000"/>
                      <a:lumOff val="40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指標</a:t>
              </a:r>
              <a:r>
                <a:rPr lang="en-US" altLang="zh-TW" sz="2000" b="1" dirty="0" smtClean="0">
                  <a:solidFill>
                    <a:schemeClr val="tx1">
                      <a:lumMod val="60000"/>
                      <a:lumOff val="40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)</a:t>
              </a:r>
              <a:endParaRPr lang="en-US" altLang="zh-TW" sz="2000" b="1" dirty="0">
                <a:solidFill>
                  <a:schemeClr val="tx1">
                    <a:lumMod val="60000"/>
                    <a:lumOff val="40000"/>
                  </a:schemeClr>
                </a:solidFill>
                <a:ea typeface="新細明體" charset="-120"/>
              </a:endParaRPr>
            </a:p>
          </p:txBody>
        </p:sp>
      </p:grpSp>
      <p:pic>
        <p:nvPicPr>
          <p:cNvPr id="33" name="圖片 32" descr="wsd_Logo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40488" y="6560717"/>
            <a:ext cx="1853373" cy="306808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46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"/>
                                        <p:tgtEl>
                                          <p:spTgt spid="46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3"/>
          <p:cNvGraphicFramePr>
            <a:graphicFrameLocks noChangeAspect="1"/>
          </p:cNvGraphicFramePr>
          <p:nvPr/>
        </p:nvGraphicFramePr>
        <p:xfrm>
          <a:off x="179512" y="1412776"/>
          <a:ext cx="8856984" cy="59046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099" name="Rectangle 2"/>
          <p:cNvSpPr>
            <a:spLocks noChangeArrowheads="1"/>
          </p:cNvSpPr>
          <p:nvPr/>
        </p:nvSpPr>
        <p:spPr bwMode="auto">
          <a:xfrm>
            <a:off x="0" y="260648"/>
            <a:ext cx="91440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zh-TW" altLang="en-US" sz="3200" b="1" dirty="0" smtClean="0">
                <a:solidFill>
                  <a:srgbClr val="CCECFF"/>
                </a:solidFill>
                <a:latin typeface="微軟正黑體" pitchFamily="34" charset="-120"/>
                <a:ea typeface="微軟正黑體" pitchFamily="34" charset="-120"/>
              </a:rPr>
              <a:t>有效</a:t>
            </a:r>
            <a:r>
              <a:rPr lang="zh-TW" altLang="en-US" sz="3200" b="1" dirty="0">
                <a:solidFill>
                  <a:srgbClr val="CCECFF"/>
                </a:solidFill>
                <a:latin typeface="微軟正黑體" pitchFamily="34" charset="-120"/>
                <a:ea typeface="微軟正黑體" pitchFamily="34" charset="-120"/>
              </a:rPr>
              <a:t>證書數目</a:t>
            </a:r>
            <a:r>
              <a:rPr lang="en-US" altLang="zh-TW" sz="3600" b="1" dirty="0">
                <a:solidFill>
                  <a:srgbClr val="FF3300"/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3600" b="1" dirty="0">
                <a:solidFill>
                  <a:srgbClr val="FF3300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en-US" altLang="zh-TW" sz="24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4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截至</a:t>
            </a:r>
            <a:r>
              <a:rPr lang="en-US" altLang="zh-TW" sz="2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2014</a:t>
            </a:r>
            <a:r>
              <a:rPr lang="zh-TW" altLang="en-US" sz="2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年</a:t>
            </a:r>
            <a:r>
              <a:rPr lang="en-US" altLang="zh-TW" sz="2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7</a:t>
            </a:r>
            <a:r>
              <a:rPr lang="zh-TW" altLang="en-US" sz="2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月底</a:t>
            </a:r>
            <a:r>
              <a:rPr lang="en-US" altLang="zh-TW" sz="2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en-US" altLang="zh-TW" sz="24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" name="向右箭號 4"/>
          <p:cNvSpPr>
            <a:spLocks noChangeArrowheads="1"/>
          </p:cNvSpPr>
          <p:nvPr/>
        </p:nvSpPr>
        <p:spPr bwMode="auto">
          <a:xfrm rot="20478144">
            <a:off x="562019" y="3319235"/>
            <a:ext cx="8609004" cy="272094"/>
          </a:xfrm>
          <a:prstGeom prst="rightArrow">
            <a:avLst>
              <a:gd name="adj1" fmla="val 50000"/>
              <a:gd name="adj2" fmla="val 34628"/>
            </a:avLst>
          </a:prstGeom>
          <a:solidFill>
            <a:schemeClr val="tx1">
              <a:lumMod val="40000"/>
              <a:lumOff val="60000"/>
              <a:alpha val="49001"/>
            </a:schemeClr>
          </a:solidFill>
          <a:ln w="25400" algn="ctr">
            <a:solidFill>
              <a:srgbClr val="3366FF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9" name="Picture 23" descr="Blue Certifica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980728"/>
            <a:ext cx="864000" cy="12215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21" descr="Gold Certificat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1412776"/>
            <a:ext cx="865310" cy="12241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22" descr="Silver Certificat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1720" y="1196752"/>
            <a:ext cx="864000" cy="12222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橢圓 13"/>
          <p:cNvSpPr/>
          <p:nvPr/>
        </p:nvSpPr>
        <p:spPr bwMode="auto">
          <a:xfrm>
            <a:off x="8028384" y="1412776"/>
            <a:ext cx="1008112" cy="576064"/>
          </a:xfrm>
          <a:prstGeom prst="ellipse">
            <a:avLst/>
          </a:prstGeom>
          <a:noFill/>
          <a:ln w="38100" cap="flat" cmpd="sng" algn="ctr">
            <a:solidFill>
              <a:srgbClr val="1C5CEC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zh-TW" dirty="0">
              <a:solidFill>
                <a:srgbClr val="FFFF00"/>
              </a:solidFill>
            </a:endParaRPr>
          </a:p>
        </p:txBody>
      </p:sp>
      <p:pic>
        <p:nvPicPr>
          <p:cNvPr id="12" name="圖片 11" descr="wsd_Logo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240488" y="6560717"/>
            <a:ext cx="1853373" cy="306808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P spid="5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2"/>
          <p:cNvSpPr>
            <a:spLocks noChangeArrowheads="1"/>
          </p:cNvSpPr>
          <p:nvPr/>
        </p:nvSpPr>
        <p:spPr bwMode="auto">
          <a:xfrm>
            <a:off x="4479925" y="32004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zh-TW" altLang="en-US" sz="2400" b="0"/>
          </a:p>
        </p:txBody>
      </p:sp>
      <p:graphicFrame>
        <p:nvGraphicFramePr>
          <p:cNvPr id="3074" name="AutoShape 4"/>
          <p:cNvGraphicFramePr>
            <a:graphicFrameLocks noChangeAspect="1"/>
          </p:cNvGraphicFramePr>
          <p:nvPr/>
        </p:nvGraphicFramePr>
        <p:xfrm>
          <a:off x="0" y="0"/>
          <a:ext cx="10477500" cy="6981825"/>
        </p:xfrm>
        <a:graphic>
          <a:graphicData uri="http://schemas.openxmlformats.org/presentationml/2006/ole">
            <p:oleObj spid="_x0000_s110594" name="圖表" r:id="rId4" imgW="0" imgH="0" progId="Excel.Sheet.8">
              <p:embed/>
            </p:oleObj>
          </a:graphicData>
        </a:graphic>
      </p:graphicFrame>
      <p:graphicFrame>
        <p:nvGraphicFramePr>
          <p:cNvPr id="3075" name="AutoShape 5"/>
          <p:cNvGraphicFramePr>
            <a:graphicFrameLocks noChangeAspect="1"/>
          </p:cNvGraphicFramePr>
          <p:nvPr/>
        </p:nvGraphicFramePr>
        <p:xfrm>
          <a:off x="381000" y="1524000"/>
          <a:ext cx="7848600" cy="5230813"/>
        </p:xfrm>
        <a:graphic>
          <a:graphicData uri="http://schemas.openxmlformats.org/presentationml/2006/ole">
            <p:oleObj spid="_x0000_s110595" name="圖表" r:id="rId5" imgW="0" imgH="0" progId="Excel.Sheet.8">
              <p:embed/>
            </p:oleObj>
          </a:graphicData>
        </a:graphic>
      </p:graphicFrame>
      <p:graphicFrame>
        <p:nvGraphicFramePr>
          <p:cNvPr id="11" name="Object 6"/>
          <p:cNvGraphicFramePr>
            <a:graphicFrameLocks noGrp="1" noChangeAspect="1"/>
          </p:cNvGraphicFramePr>
          <p:nvPr>
            <p:ph idx="1"/>
          </p:nvPr>
        </p:nvGraphicFramePr>
        <p:xfrm>
          <a:off x="-396552" y="548680"/>
          <a:ext cx="9836150" cy="60182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079" name="Rectangle 2"/>
          <p:cNvSpPr>
            <a:spLocks noChangeArrowheads="1"/>
          </p:cNvSpPr>
          <p:nvPr/>
        </p:nvSpPr>
        <p:spPr bwMode="auto">
          <a:xfrm>
            <a:off x="0" y="260648"/>
            <a:ext cx="91440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zh-TW" altLang="en-US" sz="3200" b="1" dirty="0" smtClean="0">
                <a:solidFill>
                  <a:srgbClr val="CCECFF"/>
                </a:solidFill>
                <a:latin typeface="微軟正黑體" pitchFamily="34" charset="-120"/>
                <a:ea typeface="微軟正黑體" pitchFamily="34" charset="-120"/>
              </a:rPr>
              <a:t>持有</a:t>
            </a:r>
            <a:r>
              <a:rPr lang="zh-TW" altLang="en-US" sz="3200" b="1" dirty="0">
                <a:solidFill>
                  <a:srgbClr val="CCECFF"/>
                </a:solidFill>
                <a:latin typeface="微軟正黑體" pitchFamily="34" charset="-120"/>
                <a:ea typeface="微軟正黑體" pitchFamily="34" charset="-120"/>
              </a:rPr>
              <a:t>有效</a:t>
            </a:r>
            <a:r>
              <a:rPr lang="zh-TW" altLang="en-US" sz="3200" b="1" dirty="0" smtClean="0">
                <a:solidFill>
                  <a:srgbClr val="CCECFF"/>
                </a:solidFill>
                <a:latin typeface="微軟正黑體" pitchFamily="34" charset="-120"/>
                <a:ea typeface="微軟正黑體" pitchFamily="34" charset="-120"/>
              </a:rPr>
              <a:t>證書的</a:t>
            </a:r>
            <a:r>
              <a:rPr lang="zh-TW" altLang="en-US" sz="3200" b="1" dirty="0">
                <a:solidFill>
                  <a:srgbClr val="CCECFF"/>
                </a:solidFill>
                <a:latin typeface="微軟正黑體" pitchFamily="34" charset="-120"/>
                <a:ea typeface="微軟正黑體" pitchFamily="34" charset="-120"/>
              </a:rPr>
              <a:t>用户數目</a:t>
            </a:r>
            <a:r>
              <a:rPr lang="en-US" altLang="zh-TW" sz="3200" b="1" dirty="0">
                <a:solidFill>
                  <a:srgbClr val="FF3300"/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3200" b="1" dirty="0">
                <a:solidFill>
                  <a:srgbClr val="FF3300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en-US" altLang="zh-TW" sz="24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4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截至</a:t>
            </a:r>
            <a:r>
              <a:rPr lang="en-US" altLang="zh-TW" sz="2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2014</a:t>
            </a:r>
            <a:r>
              <a:rPr lang="zh-TW" altLang="en-US" sz="2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年</a:t>
            </a:r>
            <a:r>
              <a:rPr lang="en-US" altLang="zh-TW" sz="2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7</a:t>
            </a:r>
            <a:r>
              <a:rPr lang="zh-TW" altLang="en-US" sz="2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月底</a:t>
            </a:r>
            <a:r>
              <a:rPr lang="en-US" altLang="zh-TW" sz="2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en-US" altLang="zh-TW" sz="24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向右箭號 7"/>
          <p:cNvSpPr>
            <a:spLocks noChangeArrowheads="1"/>
          </p:cNvSpPr>
          <p:nvPr/>
        </p:nvSpPr>
        <p:spPr bwMode="auto">
          <a:xfrm rot="20311059">
            <a:off x="812356" y="3146315"/>
            <a:ext cx="8454454" cy="293687"/>
          </a:xfrm>
          <a:prstGeom prst="rightArrow">
            <a:avLst>
              <a:gd name="adj1" fmla="val 50000"/>
              <a:gd name="adj2" fmla="val 37997"/>
            </a:avLst>
          </a:prstGeom>
          <a:solidFill>
            <a:srgbClr val="FF0000">
              <a:alpha val="42999"/>
            </a:srgbClr>
          </a:solidFill>
          <a:ln w="25400" algn="ctr">
            <a:solidFill>
              <a:srgbClr val="99CCFF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4" name="橢圓 13"/>
          <p:cNvSpPr/>
          <p:nvPr/>
        </p:nvSpPr>
        <p:spPr bwMode="auto">
          <a:xfrm>
            <a:off x="7884368" y="1124744"/>
            <a:ext cx="1224136" cy="648072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zh-TW"/>
          </a:p>
        </p:txBody>
      </p:sp>
      <p:pic>
        <p:nvPicPr>
          <p:cNvPr id="12" name="圖片 11" descr="wsd_Logo3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240488" y="6560717"/>
            <a:ext cx="1853373" cy="306808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  <p:bldP spid="8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13465" y="1000108"/>
            <a:ext cx="8679015" cy="138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marL="404813" indent="-404813" algn="just">
              <a:spcBef>
                <a:spcPct val="50000"/>
              </a:spcBef>
              <a:buClr>
                <a:srgbClr val="000099"/>
              </a:buClr>
              <a:buSzPct val="75000"/>
              <a:buFont typeface="Monotype Sorts" pitchFamily="2" charset="2"/>
              <a:buChar char="n"/>
              <a:tabLst>
                <a:tab pos="404813" algn="l"/>
              </a:tabLst>
            </a:pPr>
            <a:r>
              <a:rPr lang="zh-TW" altLang="en-US" sz="2800" b="1" dirty="0" smtClean="0">
                <a:solidFill>
                  <a:srgbClr val="000099"/>
                </a:solidFill>
                <a:latin typeface="微軟正黑體" pitchFamily="34" charset="-120"/>
                <a:ea typeface="微軟正黑體" pitchFamily="34" charset="-120"/>
              </a:rPr>
              <a:t>有效證書的總數持續上升，反映出公眾對</a:t>
            </a:r>
            <a:r>
              <a:rPr lang="zh-TW" altLang="en-US" sz="2800" b="1" dirty="0" smtClean="0">
                <a:solidFill>
                  <a:srgbClr val="000099"/>
                </a:solidFill>
                <a:ea typeface="微軟正黑體" pitchFamily="34" charset="-120"/>
              </a:rPr>
              <a:t>「大廈優質食水認可計劃」</a:t>
            </a:r>
            <a:r>
              <a:rPr lang="zh-TW" altLang="en-US" sz="2800" b="1" dirty="0" smtClean="0">
                <a:solidFill>
                  <a:srgbClr val="000099"/>
                </a:solidFill>
                <a:latin typeface="微軟正黑體" pitchFamily="34" charset="-120"/>
                <a:ea typeface="微軟正黑體" pitchFamily="34" charset="-120"/>
              </a:rPr>
              <a:t>的廣泛接受及</a:t>
            </a:r>
            <a:r>
              <a:rPr lang="zh-TW" altLang="en-US" sz="2800" b="1" dirty="0" smtClean="0">
                <a:solidFill>
                  <a:srgbClr val="000099"/>
                </a:solidFill>
                <a:ea typeface="微軟正黑體" pitchFamily="34" charset="-120"/>
              </a:rPr>
              <a:t>業主</a:t>
            </a:r>
            <a:r>
              <a:rPr lang="zh-TW" altLang="en-US" sz="2800" b="1" dirty="0" smtClean="0">
                <a:solidFill>
                  <a:srgbClr val="000099"/>
                </a:solidFill>
                <a:latin typeface="微軟正黑體" pitchFamily="34" charset="-120"/>
                <a:ea typeface="微軟正黑體" pitchFamily="34" charset="-120"/>
              </a:rPr>
              <a:t>明白</a:t>
            </a:r>
            <a:r>
              <a:rPr lang="zh-TW" altLang="en-US" sz="2800" b="1" dirty="0" smtClean="0">
                <a:solidFill>
                  <a:srgbClr val="000099"/>
                </a:solidFill>
                <a:ea typeface="微軟正黑體" pitchFamily="34" charset="-120"/>
              </a:rPr>
              <a:t>保養及維修</a:t>
            </a:r>
            <a:r>
              <a:rPr lang="zh-TW" altLang="en-US" sz="2800" b="1" dirty="0" smtClean="0">
                <a:solidFill>
                  <a:srgbClr val="000099"/>
                </a:solidFill>
                <a:latin typeface="微軟正黑體" pitchFamily="34" charset="-120"/>
                <a:ea typeface="微軟正黑體" pitchFamily="34" charset="-120"/>
              </a:rPr>
              <a:t>其</a:t>
            </a:r>
            <a:r>
              <a:rPr lang="zh-TW" altLang="en-US" sz="2800" b="1" dirty="0" smtClean="0">
                <a:solidFill>
                  <a:srgbClr val="000099"/>
                </a:solidFill>
                <a:ea typeface="微軟正黑體" pitchFamily="34" charset="-120"/>
              </a:rPr>
              <a:t>樓宇內部</a:t>
            </a:r>
            <a:r>
              <a:rPr lang="zh-TW" altLang="zh-TW" sz="2800" b="1" dirty="0" smtClean="0">
                <a:solidFill>
                  <a:srgbClr val="000099"/>
                </a:solidFill>
                <a:latin typeface="微軟正黑體" pitchFamily="34" charset="-120"/>
                <a:ea typeface="微軟正黑體" pitchFamily="34" charset="-120"/>
              </a:rPr>
              <a:t>食</a:t>
            </a:r>
            <a:r>
              <a:rPr lang="zh-TW" altLang="en-US" sz="2800" b="1" dirty="0" smtClean="0">
                <a:solidFill>
                  <a:srgbClr val="000099"/>
                </a:solidFill>
                <a:ea typeface="微軟正黑體" pitchFamily="34" charset="-120"/>
              </a:rPr>
              <a:t>水系統的責</a:t>
            </a:r>
            <a:r>
              <a:rPr lang="zh-TW" altLang="en-US" sz="2800" b="1" dirty="0" smtClean="0">
                <a:solidFill>
                  <a:srgbClr val="000099"/>
                </a:solidFill>
                <a:latin typeface="微軟正黑體" pitchFamily="34" charset="-120"/>
                <a:ea typeface="微軟正黑體" pitchFamily="34" charset="-120"/>
              </a:rPr>
              <a:t>任</a:t>
            </a:r>
            <a:endParaRPr lang="en-US" altLang="zh-TW" dirty="0">
              <a:solidFill>
                <a:srgbClr val="000099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51520" y="2714620"/>
            <a:ext cx="4464496" cy="3109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marL="404813" indent="-404813" algn="just">
              <a:spcBef>
                <a:spcPct val="50000"/>
              </a:spcBef>
              <a:buClr>
                <a:srgbClr val="000099"/>
              </a:buClr>
              <a:buSzPct val="75000"/>
              <a:buFont typeface="Monotype Sorts" pitchFamily="2" charset="2"/>
              <a:buChar char="n"/>
              <a:tabLst>
                <a:tab pos="404813" algn="l"/>
              </a:tabLst>
            </a:pPr>
            <a:r>
              <a:rPr lang="zh-TW" altLang="en-US" sz="2800" b="1" dirty="0" smtClean="0">
                <a:solidFill>
                  <a:srgbClr val="000099"/>
                </a:solidFill>
                <a:ea typeface="微軟正黑體" pitchFamily="34" charset="-120"/>
              </a:rPr>
              <a:t>為加強業主同時對樓宇內部沖廁水系統須妥善維修的意識，本署於</a:t>
            </a:r>
            <a:r>
              <a:rPr lang="en-US" altLang="zh-TW" sz="2800" b="1" dirty="0" smtClean="0">
                <a:solidFill>
                  <a:srgbClr val="000099"/>
                </a:solidFill>
                <a:latin typeface="微軟正黑體" pitchFamily="34" charset="-120"/>
                <a:ea typeface="微軟正黑體" pitchFamily="34" charset="-120"/>
              </a:rPr>
              <a:t>2013</a:t>
            </a:r>
            <a:r>
              <a:rPr lang="zh-TW" altLang="en-US" sz="2800" b="1" dirty="0" smtClean="0">
                <a:solidFill>
                  <a:srgbClr val="000099"/>
                </a:solidFill>
                <a:latin typeface="微軟正黑體" pitchFamily="34" charset="-120"/>
                <a:ea typeface="微軟正黑體" pitchFamily="34" charset="-120"/>
              </a:rPr>
              <a:t>年</a:t>
            </a:r>
            <a:r>
              <a:rPr lang="en-US" altLang="zh-TW" sz="2800" b="1" dirty="0" smtClean="0">
                <a:solidFill>
                  <a:srgbClr val="000099"/>
                </a:solidFill>
                <a:latin typeface="微軟正黑體" pitchFamily="34" charset="-120"/>
                <a:ea typeface="微軟正黑體" pitchFamily="34" charset="-120"/>
              </a:rPr>
              <a:t>7</a:t>
            </a:r>
            <a:r>
              <a:rPr lang="zh-TW" altLang="en-US" sz="2800" b="1" dirty="0" smtClean="0">
                <a:solidFill>
                  <a:srgbClr val="000099"/>
                </a:solidFill>
                <a:latin typeface="微軟正黑體" pitchFamily="34" charset="-120"/>
                <a:ea typeface="微軟正黑體" pitchFamily="34" charset="-120"/>
              </a:rPr>
              <a:t>月</a:t>
            </a:r>
            <a:r>
              <a:rPr lang="en-US" altLang="zh-TW" sz="2800" b="1" dirty="0" smtClean="0">
                <a:solidFill>
                  <a:srgbClr val="000099"/>
                </a:solidFill>
                <a:latin typeface="微軟正黑體" pitchFamily="34" charset="-120"/>
                <a:ea typeface="微軟正黑體" pitchFamily="34" charset="-120"/>
              </a:rPr>
              <a:t>23</a:t>
            </a:r>
            <a:r>
              <a:rPr lang="zh-TW" altLang="en-US" sz="2800" b="1" dirty="0" smtClean="0">
                <a:solidFill>
                  <a:srgbClr val="000099"/>
                </a:solidFill>
                <a:latin typeface="微軟正黑體" pitchFamily="34" charset="-120"/>
                <a:ea typeface="微軟正黑體" pitchFamily="34" charset="-120"/>
              </a:rPr>
              <a:t>日</a:t>
            </a:r>
            <a:r>
              <a:rPr lang="zh-TW" altLang="en-US" sz="2800" b="1" dirty="0" smtClean="0">
                <a:solidFill>
                  <a:srgbClr val="000099"/>
                </a:solidFill>
                <a:ea typeface="微軟正黑體" pitchFamily="34" charset="-120"/>
              </a:rPr>
              <a:t>推出為沖廁水系統制定一項類似大廈優質食水認可計劃的全新計劃</a:t>
            </a:r>
            <a:endParaRPr lang="en-US" altLang="zh-TW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0" name="Picture 11" descr="Calendar-2013-July-vector-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2111396"/>
            <a:ext cx="3332534" cy="40322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9" name="橢圓 8"/>
          <p:cNvSpPr/>
          <p:nvPr/>
        </p:nvSpPr>
        <p:spPr bwMode="auto">
          <a:xfrm>
            <a:off x="5940152" y="5157192"/>
            <a:ext cx="500066" cy="357190"/>
          </a:xfrm>
          <a:prstGeom prst="ellipse">
            <a:avLst/>
          </a:prstGeom>
          <a:solidFill>
            <a:srgbClr val="FFFF00">
              <a:alpha val="34902"/>
            </a:srgbClr>
          </a:solidFill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solidFill>
                  <a:srgbClr val="FF0000"/>
                </a:solidFill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3" name="直線單箭頭接點 12"/>
          <p:cNvCxnSpPr>
            <a:endCxn id="9" idx="1"/>
          </p:cNvCxnSpPr>
          <p:nvPr/>
        </p:nvCxnSpPr>
        <p:spPr bwMode="auto">
          <a:xfrm>
            <a:off x="4716016" y="4437112"/>
            <a:ext cx="1297369" cy="77238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直線接點 14"/>
          <p:cNvCxnSpPr/>
          <p:nvPr/>
        </p:nvCxnSpPr>
        <p:spPr bwMode="auto">
          <a:xfrm>
            <a:off x="755576" y="4437112"/>
            <a:ext cx="396044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1" name="圖片 10" descr="wsd_Logo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40488" y="6560717"/>
            <a:ext cx="1853373" cy="306808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F_Logo_Blu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8794" y="950003"/>
            <a:ext cx="5429288" cy="54079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AutoShape 64"/>
          <p:cNvSpPr>
            <a:spLocks noChangeArrowheads="1"/>
          </p:cNvSpPr>
          <p:nvPr/>
        </p:nvSpPr>
        <p:spPr bwMode="gray">
          <a:xfrm>
            <a:off x="107504" y="116632"/>
            <a:ext cx="685800" cy="685800"/>
          </a:xfrm>
          <a:prstGeom prst="diamond">
            <a:avLst/>
          </a:prstGeom>
          <a:solidFill>
            <a:schemeClr val="accent2"/>
          </a:solidFill>
          <a:ln w="25400" algn="ctr">
            <a:solidFill>
              <a:schemeClr val="bg1"/>
            </a:solidFill>
            <a:miter lim="800000"/>
            <a:headEnd/>
            <a:tailEnd/>
          </a:ln>
          <a:effectLst>
            <a:outerShdw dist="63500" dir="221219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5" name="Text Box 51"/>
          <p:cNvSpPr txBox="1">
            <a:spLocks noChangeArrowheads="1"/>
          </p:cNvSpPr>
          <p:nvPr/>
        </p:nvSpPr>
        <p:spPr bwMode="gray">
          <a:xfrm>
            <a:off x="273772" y="116632"/>
            <a:ext cx="369138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zh-TW" sz="3600" dirty="0" smtClean="0">
                <a:solidFill>
                  <a:schemeClr val="bg1"/>
                </a:solidFill>
                <a:ea typeface="新細明體" charset="-120"/>
              </a:rPr>
              <a:t>2</a:t>
            </a:r>
            <a:endParaRPr lang="en-US" altLang="zh-TW" sz="3600" dirty="0">
              <a:solidFill>
                <a:schemeClr val="bg1"/>
              </a:solidFill>
              <a:ea typeface="新細明體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0" y="2714144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zh-TW" altLang="en-US" sz="6000" b="1" dirty="0" smtClean="0">
                <a:solidFill>
                  <a:srgbClr val="00206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沖廁水系統優質維修</a:t>
            </a:r>
            <a:endParaRPr lang="en-US" altLang="zh-TW" sz="6000" b="1" dirty="0" smtClean="0">
              <a:solidFill>
                <a:srgbClr val="002060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algn="ctr" eaLnBrk="0" hangingPunct="0"/>
            <a:r>
              <a:rPr lang="zh-TW" altLang="en-US" sz="6000" b="1" dirty="0" smtClean="0">
                <a:solidFill>
                  <a:srgbClr val="00206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認可計劃</a:t>
            </a:r>
            <a:endParaRPr lang="en-US" altLang="zh-TW" sz="6000" b="1" dirty="0">
              <a:solidFill>
                <a:srgbClr val="002060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新細明體" charset="-120"/>
            </a:endParaRPr>
          </a:p>
        </p:txBody>
      </p:sp>
      <p:pic>
        <p:nvPicPr>
          <p:cNvPr id="8" name="圖片 7" descr="wsd_Logo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40488" y="6560717"/>
            <a:ext cx="1853373" cy="306808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765076"/>
            <a:ext cx="2627783" cy="647700"/>
          </a:xfrm>
        </p:spPr>
        <p:txBody>
          <a:bodyPr lIns="92075" tIns="46038" rIns="92075" bIns="46038"/>
          <a:lstStyle/>
          <a:p>
            <a:r>
              <a:rPr lang="zh-TW" altLang="en-US" u="sng" dirty="0" smtClean="0">
                <a:solidFill>
                  <a:schemeClr val="accent6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背景</a:t>
            </a:r>
            <a:endParaRPr lang="zh-TW" altLang="en-US" sz="3200" b="1" u="sng" dirty="0" smtClean="0">
              <a:solidFill>
                <a:schemeClr val="accent6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23850" y="1794883"/>
            <a:ext cx="5400278" cy="2062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marL="457200" indent="-457200">
              <a:spcBef>
                <a:spcPct val="50000"/>
              </a:spcBef>
              <a:buClr>
                <a:srgbClr val="996600"/>
              </a:buClr>
              <a:buSzPct val="75000"/>
              <a:buFont typeface="Monotype Sorts" pitchFamily="2" charset="2"/>
              <a:buChar char="n"/>
            </a:pPr>
            <a:r>
              <a:rPr lang="zh-TW" altLang="en-US" sz="3200" b="1" dirty="0" smtClean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「沖廁水系統優質維修認可計劃」是一項自願參加的計劃，符合標準的樓宇可獲發證書</a:t>
            </a:r>
            <a:endParaRPr lang="zh-TW" altLang="zh-TW" sz="3200" b="1" dirty="0">
              <a:solidFill>
                <a:schemeClr val="accent6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322263" y="4307016"/>
            <a:ext cx="5321307" cy="979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marL="457200" indent="-457200">
              <a:lnSpc>
                <a:spcPct val="90000"/>
              </a:lnSpc>
              <a:spcBef>
                <a:spcPct val="50000"/>
              </a:spcBef>
              <a:buClr>
                <a:srgbClr val="996600"/>
              </a:buClr>
              <a:buSzPct val="75000"/>
              <a:buFont typeface="Monotype Sorts" pitchFamily="2" charset="2"/>
              <a:buChar char="n"/>
            </a:pPr>
            <a:r>
              <a:rPr lang="zh-TW" altLang="en-US" sz="3200" b="1" dirty="0" smtClean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證書的有效期：新申請為</a:t>
            </a:r>
            <a:r>
              <a:rPr lang="en-US" altLang="zh-TW" sz="3200" b="1" u="sng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1</a:t>
            </a:r>
            <a:r>
              <a:rPr lang="zh-TW" altLang="en-US" sz="3200" b="1" u="sng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年</a:t>
            </a:r>
            <a:r>
              <a:rPr lang="zh-TW" altLang="en-US" sz="3200" b="1" dirty="0" smtClean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而續期申請為</a:t>
            </a:r>
            <a:r>
              <a:rPr lang="en-US" altLang="zh-TW" sz="3200" b="1" u="sng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2</a:t>
            </a:r>
            <a:r>
              <a:rPr lang="zh-TW" altLang="en-US" sz="3200" b="1" u="sng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年</a:t>
            </a:r>
          </a:p>
        </p:txBody>
      </p:sp>
      <p:pic>
        <p:nvPicPr>
          <p:cNvPr id="14" name="Picture 6" descr="Pos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2387" y="908720"/>
            <a:ext cx="3040093" cy="42998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AutoShape 64"/>
          <p:cNvSpPr>
            <a:spLocks noChangeArrowheads="1"/>
          </p:cNvSpPr>
          <p:nvPr/>
        </p:nvSpPr>
        <p:spPr bwMode="gray">
          <a:xfrm>
            <a:off x="107504" y="116632"/>
            <a:ext cx="685800" cy="685800"/>
          </a:xfrm>
          <a:prstGeom prst="diamond">
            <a:avLst/>
          </a:prstGeom>
          <a:solidFill>
            <a:schemeClr val="accent2"/>
          </a:solidFill>
          <a:ln w="25400" algn="ctr">
            <a:solidFill>
              <a:schemeClr val="bg1"/>
            </a:solidFill>
            <a:miter lim="800000"/>
            <a:headEnd/>
            <a:tailEnd/>
          </a:ln>
          <a:effectLst>
            <a:outerShdw dist="63500" dir="221219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7" name="Text Box 51"/>
          <p:cNvSpPr txBox="1">
            <a:spLocks noChangeArrowheads="1"/>
          </p:cNvSpPr>
          <p:nvPr/>
        </p:nvSpPr>
        <p:spPr bwMode="gray">
          <a:xfrm>
            <a:off x="273772" y="116632"/>
            <a:ext cx="369138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zh-TW" sz="3600" dirty="0" smtClean="0">
                <a:solidFill>
                  <a:schemeClr val="bg1"/>
                </a:solidFill>
                <a:ea typeface="新細明體" charset="-120"/>
              </a:rPr>
              <a:t>2</a:t>
            </a:r>
            <a:endParaRPr lang="en-US" altLang="zh-TW" sz="3600" dirty="0">
              <a:solidFill>
                <a:schemeClr val="bg1"/>
              </a:solidFill>
              <a:ea typeface="新細明體" charset="-120"/>
            </a:endParaRPr>
          </a:p>
        </p:txBody>
      </p:sp>
      <p:pic>
        <p:nvPicPr>
          <p:cNvPr id="10" name="圖片 9" descr="wsd_Logo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40488" y="6560717"/>
            <a:ext cx="1853373" cy="306808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2" cstate="print">
            <a:alphaModFix amt="72000"/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圖片 28" descr="wsd_Logo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40488" y="6560717"/>
            <a:ext cx="1853373" cy="306808"/>
          </a:xfrm>
          <a:prstGeom prst="rect">
            <a:avLst/>
          </a:prstGeom>
          <a:ln>
            <a:noFill/>
          </a:ln>
          <a:effectLst/>
        </p:spPr>
      </p:pic>
      <p:grpSp>
        <p:nvGrpSpPr>
          <p:cNvPr id="35" name="Group 67"/>
          <p:cNvGrpSpPr>
            <a:grpSpLocks/>
          </p:cNvGrpSpPr>
          <p:nvPr/>
        </p:nvGrpSpPr>
        <p:grpSpPr bwMode="auto">
          <a:xfrm>
            <a:off x="899592" y="1857364"/>
            <a:ext cx="6912768" cy="1152128"/>
            <a:chOff x="1344" y="1104"/>
            <a:chExt cx="2976" cy="432"/>
          </a:xfrm>
        </p:grpSpPr>
        <p:sp>
          <p:nvSpPr>
            <p:cNvPr id="37" name="AutoShape 48"/>
            <p:cNvSpPr>
              <a:spLocks noChangeArrowheads="1"/>
            </p:cNvSpPr>
            <p:nvPr/>
          </p:nvSpPr>
          <p:spPr bwMode="gray">
            <a:xfrm>
              <a:off x="1584" y="117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accent1">
                    <a:gamma/>
                    <a:tint val="21176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8" name="AutoShape 49"/>
            <p:cNvSpPr>
              <a:spLocks noChangeArrowheads="1"/>
            </p:cNvSpPr>
            <p:nvPr/>
          </p:nvSpPr>
          <p:spPr bwMode="gray">
            <a:xfrm>
              <a:off x="1344" y="1104"/>
              <a:ext cx="432" cy="432"/>
            </a:xfrm>
            <a:prstGeom prst="diamond">
              <a:avLst/>
            </a:prstGeom>
            <a:solidFill>
              <a:schemeClr val="accent1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9" name="Text Box 50"/>
            <p:cNvSpPr txBox="1">
              <a:spLocks noChangeArrowheads="1"/>
            </p:cNvSpPr>
            <p:nvPr/>
          </p:nvSpPr>
          <p:spPr bwMode="gray">
            <a:xfrm>
              <a:off x="1759" y="1210"/>
              <a:ext cx="2561" cy="24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zh-TW" altLang="en-US" sz="3600" b="1" dirty="0" smtClean="0">
                  <a:solidFill>
                    <a:srgbClr val="000099"/>
                  </a:solidFill>
                  <a:latin typeface="微軟正黑體" pitchFamily="34" charset="-120"/>
                  <a:ea typeface="微軟正黑體" pitchFamily="34" charset="-120"/>
                </a:rPr>
                <a:t>內部供水系統的保養及維修</a:t>
              </a:r>
              <a:endParaRPr lang="en-US" altLang="zh-TW" sz="3600" b="1" dirty="0">
                <a:solidFill>
                  <a:srgbClr val="000000"/>
                </a:solidFill>
                <a:ea typeface="新細明體" charset="-120"/>
              </a:endParaRPr>
            </a:p>
          </p:txBody>
        </p:sp>
        <p:sp>
          <p:nvSpPr>
            <p:cNvPr id="40" name="Text Box 51"/>
            <p:cNvSpPr txBox="1">
              <a:spLocks noChangeArrowheads="1"/>
            </p:cNvSpPr>
            <p:nvPr/>
          </p:nvSpPr>
          <p:spPr bwMode="gray">
            <a:xfrm>
              <a:off x="1441" y="1166"/>
              <a:ext cx="223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zh-TW" sz="4400" dirty="0">
                  <a:solidFill>
                    <a:schemeClr val="bg1"/>
                  </a:solidFill>
                  <a:ea typeface="新細明體" charset="-120"/>
                </a:rPr>
                <a:t>1</a:t>
              </a:r>
            </a:p>
          </p:txBody>
        </p:sp>
      </p:grpSp>
      <p:grpSp>
        <p:nvGrpSpPr>
          <p:cNvPr id="47" name="Group 70"/>
          <p:cNvGrpSpPr>
            <a:grpSpLocks/>
          </p:cNvGrpSpPr>
          <p:nvPr/>
        </p:nvGrpSpPr>
        <p:grpSpPr bwMode="auto">
          <a:xfrm>
            <a:off x="1605985" y="3634322"/>
            <a:ext cx="7109419" cy="1152000"/>
            <a:chOff x="1344" y="2544"/>
            <a:chExt cx="3061" cy="432"/>
          </a:xfrm>
        </p:grpSpPr>
        <p:sp>
          <p:nvSpPr>
            <p:cNvPr id="48" name="AutoShape 63"/>
            <p:cNvSpPr>
              <a:spLocks noChangeArrowheads="1"/>
            </p:cNvSpPr>
            <p:nvPr/>
          </p:nvSpPr>
          <p:spPr bwMode="gray">
            <a:xfrm>
              <a:off x="1584" y="261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accent2">
                    <a:gamma/>
                    <a:tint val="21176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9" name="AutoShape 64"/>
            <p:cNvSpPr>
              <a:spLocks noChangeArrowheads="1"/>
            </p:cNvSpPr>
            <p:nvPr/>
          </p:nvSpPr>
          <p:spPr bwMode="gray">
            <a:xfrm>
              <a:off x="1344" y="2544"/>
              <a:ext cx="432" cy="432"/>
            </a:xfrm>
            <a:prstGeom prst="diamond">
              <a:avLst/>
            </a:prstGeom>
            <a:solidFill>
              <a:schemeClr val="accent2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50" name="Text Box 65"/>
            <p:cNvSpPr txBox="1">
              <a:spLocks noChangeArrowheads="1"/>
            </p:cNvSpPr>
            <p:nvPr/>
          </p:nvSpPr>
          <p:spPr bwMode="gray">
            <a:xfrm>
              <a:off x="1682" y="2647"/>
              <a:ext cx="2723" cy="23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zh-TW" altLang="en-US" sz="3500" b="1" dirty="0" smtClean="0">
                  <a:solidFill>
                    <a:schemeClr val="accent6">
                      <a:lumMod val="50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沖廁水系統優質維修認可計劃</a:t>
              </a:r>
              <a:endParaRPr lang="en-US" altLang="zh-TW" sz="3500" b="1" dirty="0">
                <a:solidFill>
                  <a:schemeClr val="accent6">
                    <a:lumMod val="50000"/>
                  </a:schemeClr>
                </a:solidFill>
                <a:ea typeface="新細明體" charset="-120"/>
              </a:endParaRPr>
            </a:p>
          </p:txBody>
        </p:sp>
      </p:grpSp>
      <p:sp>
        <p:nvSpPr>
          <p:cNvPr id="52" name="Rectangle 2"/>
          <p:cNvSpPr txBox="1">
            <a:spLocks noChangeArrowheads="1"/>
          </p:cNvSpPr>
          <p:nvPr/>
        </p:nvSpPr>
        <p:spPr>
          <a:xfrm>
            <a:off x="0" y="764704"/>
            <a:ext cx="9144000" cy="76517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sng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+mj-cs"/>
              </a:rPr>
              <a:t>內容</a:t>
            </a:r>
          </a:p>
        </p:txBody>
      </p:sp>
      <p:pic>
        <p:nvPicPr>
          <p:cNvPr id="53" name="圖片 52" descr="F_Logo_Blu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64288" y="4696680"/>
            <a:ext cx="1368152" cy="1362776"/>
          </a:xfrm>
          <a:prstGeom prst="rect">
            <a:avLst/>
          </a:prstGeom>
        </p:spPr>
      </p:pic>
      <p:sp>
        <p:nvSpPr>
          <p:cNvPr id="54" name="Text Box 56"/>
          <p:cNvSpPr txBox="1">
            <a:spLocks noChangeArrowheads="1"/>
          </p:cNvSpPr>
          <p:nvPr/>
        </p:nvSpPr>
        <p:spPr bwMode="gray">
          <a:xfrm>
            <a:off x="1857356" y="3786190"/>
            <a:ext cx="517935" cy="768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zh-TW" sz="4400" dirty="0">
                <a:solidFill>
                  <a:schemeClr val="bg1"/>
                </a:solidFill>
                <a:ea typeface="新細明體" charset="-120"/>
              </a:rPr>
              <a:t>2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AutoShape 64"/>
          <p:cNvSpPr>
            <a:spLocks noChangeArrowheads="1"/>
          </p:cNvSpPr>
          <p:nvPr/>
        </p:nvSpPr>
        <p:spPr bwMode="gray">
          <a:xfrm>
            <a:off x="107504" y="116632"/>
            <a:ext cx="685800" cy="685800"/>
          </a:xfrm>
          <a:prstGeom prst="diamond">
            <a:avLst/>
          </a:prstGeom>
          <a:solidFill>
            <a:schemeClr val="accent2"/>
          </a:solidFill>
          <a:ln w="25400" algn="ctr">
            <a:solidFill>
              <a:schemeClr val="bg1"/>
            </a:solidFill>
            <a:miter lim="800000"/>
            <a:headEnd/>
            <a:tailEnd/>
          </a:ln>
          <a:effectLst>
            <a:outerShdw dist="63500" dir="221219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4506"/>
            <a:ext cx="3286116" cy="576262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zh-TW" altLang="en-US" u="sng" dirty="0" smtClean="0">
                <a:solidFill>
                  <a:schemeClr val="accent6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認可證書</a:t>
            </a:r>
            <a:endParaRPr lang="zh-TW" altLang="en-US" b="1" u="sng" dirty="0" smtClean="0">
              <a:solidFill>
                <a:srgbClr val="2B166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2544" name="Text Box 16"/>
          <p:cNvSpPr txBox="1">
            <a:spLocks noChangeArrowheads="1"/>
          </p:cNvSpPr>
          <p:nvPr/>
        </p:nvSpPr>
        <p:spPr bwMode="auto">
          <a:xfrm>
            <a:off x="4356100" y="2997200"/>
            <a:ext cx="2087563" cy="1571625"/>
          </a:xfrm>
          <a:prstGeom prst="rect">
            <a:avLst/>
          </a:prstGeom>
          <a:solidFill>
            <a:srgbClr val="FFFFCC"/>
          </a:solidFill>
          <a:ln w="19050">
            <a:solidFill>
              <a:srgbClr val="FF99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400" b="1" u="sng" dirty="0">
                <a:solidFill>
                  <a:srgbClr val="CC9900"/>
                </a:solidFill>
                <a:latin typeface="微軟正黑體" pitchFamily="34" charset="-120"/>
                <a:ea typeface="微軟正黑體" pitchFamily="34" charset="-120"/>
              </a:rPr>
              <a:t>金證書</a:t>
            </a:r>
            <a:endParaRPr lang="zh-TW" altLang="en-US" sz="2400" b="1" dirty="0">
              <a:solidFill>
                <a:srgbClr val="CC990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400" b="1" dirty="0">
                <a:solidFill>
                  <a:srgbClr val="CC9900"/>
                </a:solidFill>
                <a:latin typeface="微軟正黑體" pitchFamily="34" charset="-120"/>
                <a:ea typeface="微軟正黑體" pitchFamily="34" charset="-120"/>
              </a:rPr>
              <a:t>連續參與計劃</a:t>
            </a:r>
            <a:r>
              <a:rPr lang="zh-TW" altLang="en-US" sz="2400" b="1" dirty="0" smtClean="0">
                <a:solidFill>
                  <a:srgbClr val="CC9900"/>
                </a:solidFill>
                <a:latin typeface="微軟正黑體" pitchFamily="34" charset="-120"/>
                <a:ea typeface="微軟正黑體" pitchFamily="34" charset="-120"/>
              </a:rPr>
              <a:t>滿</a:t>
            </a:r>
            <a:r>
              <a:rPr lang="en-US" altLang="zh-TW" sz="2400" b="1" dirty="0" smtClean="0">
                <a:solidFill>
                  <a:srgbClr val="CC9900"/>
                </a:solidFill>
                <a:latin typeface="微軟正黑體" pitchFamily="34" charset="-120"/>
                <a:ea typeface="微軟正黑體" pitchFamily="34" charset="-120"/>
              </a:rPr>
              <a:t>5</a:t>
            </a:r>
            <a:r>
              <a:rPr lang="zh-TW" altLang="en-US" sz="2400" b="1" dirty="0" smtClean="0">
                <a:solidFill>
                  <a:srgbClr val="CC9900"/>
                </a:solidFill>
                <a:latin typeface="微軟正黑體" pitchFamily="34" charset="-120"/>
                <a:ea typeface="微軟正黑體" pitchFamily="34" charset="-120"/>
              </a:rPr>
              <a:t>年</a:t>
            </a:r>
            <a:r>
              <a:rPr lang="zh-TW" altLang="en-US" sz="2400" b="1" dirty="0">
                <a:solidFill>
                  <a:srgbClr val="CC9900"/>
                </a:solidFill>
                <a:latin typeface="微軟正黑體" pitchFamily="34" charset="-120"/>
                <a:ea typeface="微軟正黑體" pitchFamily="34" charset="-120"/>
              </a:rPr>
              <a:t>或以上</a:t>
            </a:r>
          </a:p>
          <a:p>
            <a:r>
              <a:rPr lang="zh-TW" altLang="en-US" sz="2400" b="1" dirty="0">
                <a:solidFill>
                  <a:srgbClr val="CC9900"/>
                </a:solidFill>
                <a:latin typeface="微軟正黑體" pitchFamily="34" charset="-120"/>
                <a:ea typeface="微軟正黑體" pitchFamily="34" charset="-120"/>
              </a:rPr>
              <a:t>的樓宇</a:t>
            </a:r>
          </a:p>
        </p:txBody>
      </p:sp>
      <p:sp>
        <p:nvSpPr>
          <p:cNvPr id="22" name="Text Box 51"/>
          <p:cNvSpPr txBox="1">
            <a:spLocks noChangeArrowheads="1"/>
          </p:cNvSpPr>
          <p:nvPr/>
        </p:nvSpPr>
        <p:spPr bwMode="gray">
          <a:xfrm>
            <a:off x="273772" y="116632"/>
            <a:ext cx="369138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zh-TW" sz="3600" dirty="0" smtClean="0">
                <a:solidFill>
                  <a:schemeClr val="bg1"/>
                </a:solidFill>
                <a:ea typeface="新細明體" charset="-120"/>
              </a:rPr>
              <a:t>2</a:t>
            </a:r>
            <a:endParaRPr lang="en-US" altLang="zh-TW" sz="3600" dirty="0">
              <a:solidFill>
                <a:schemeClr val="bg1"/>
              </a:solidFill>
              <a:ea typeface="新細明體" charset="-120"/>
            </a:endParaRPr>
          </a:p>
        </p:txBody>
      </p:sp>
      <p:pic>
        <p:nvPicPr>
          <p:cNvPr id="26" name="Picture 23" descr="Certificate - Blu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929366"/>
            <a:ext cx="3384376" cy="4785782"/>
          </a:xfrm>
          <a:prstGeom prst="rect">
            <a:avLst/>
          </a:prstGeom>
          <a:noFill/>
        </p:spPr>
      </p:pic>
      <p:sp>
        <p:nvSpPr>
          <p:cNvPr id="22545" name="Text Box 17"/>
          <p:cNvSpPr txBox="1">
            <a:spLocks noChangeArrowheads="1"/>
          </p:cNvSpPr>
          <p:nvPr/>
        </p:nvSpPr>
        <p:spPr bwMode="auto">
          <a:xfrm>
            <a:off x="4354513" y="2708920"/>
            <a:ext cx="2089150" cy="1571625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400" b="1" u="sng" dirty="0">
                <a:solidFill>
                  <a:srgbClr val="000099"/>
                </a:solidFill>
                <a:latin typeface="微軟正黑體" pitchFamily="34" charset="-120"/>
                <a:ea typeface="微軟正黑體" pitchFamily="34" charset="-120"/>
              </a:rPr>
              <a:t>藍證書</a:t>
            </a:r>
          </a:p>
          <a:p>
            <a:r>
              <a:rPr lang="zh-TW" altLang="en-US" sz="2400" b="1" dirty="0">
                <a:solidFill>
                  <a:srgbClr val="000099"/>
                </a:solidFill>
                <a:ea typeface="微軟正黑體" pitchFamily="34" charset="-120"/>
              </a:rPr>
              <a:t>新</a:t>
            </a:r>
            <a:r>
              <a:rPr lang="zh-TW" altLang="en-US" sz="2400" b="1" dirty="0">
                <a:solidFill>
                  <a:srgbClr val="000099"/>
                </a:solidFill>
                <a:latin typeface="微軟正黑體" pitchFamily="34" charset="-120"/>
                <a:ea typeface="微軟正黑體" pitchFamily="34" charset="-120"/>
              </a:rPr>
              <a:t>參與</a:t>
            </a:r>
            <a:r>
              <a:rPr lang="zh-TW" altLang="en-US" sz="2400" b="1" dirty="0">
                <a:solidFill>
                  <a:srgbClr val="000099"/>
                </a:solidFill>
                <a:ea typeface="微軟正黑體" pitchFamily="34" charset="-120"/>
              </a:rPr>
              <a:t>或參與</a:t>
            </a:r>
            <a:r>
              <a:rPr lang="zh-TW" altLang="en-US" sz="2400" b="1" dirty="0">
                <a:solidFill>
                  <a:srgbClr val="000099"/>
                </a:solidFill>
                <a:latin typeface="微軟正黑體" pitchFamily="34" charset="-120"/>
                <a:ea typeface="微軟正黑體" pitchFamily="34" charset="-120"/>
              </a:rPr>
              <a:t>計劃</a:t>
            </a:r>
            <a:r>
              <a:rPr lang="zh-TW" altLang="en-US" sz="2400" b="1" dirty="0" smtClean="0">
                <a:solidFill>
                  <a:srgbClr val="000099"/>
                </a:solidFill>
                <a:latin typeface="微軟正黑體" pitchFamily="34" charset="-120"/>
                <a:ea typeface="微軟正黑體" pitchFamily="34" charset="-120"/>
              </a:rPr>
              <a:t>未滿</a:t>
            </a:r>
            <a:r>
              <a:rPr lang="en-US" altLang="zh-TW" sz="2400" b="1" dirty="0" smtClean="0">
                <a:solidFill>
                  <a:srgbClr val="000099"/>
                </a:solidFill>
                <a:latin typeface="微軟正黑體" pitchFamily="34" charset="-120"/>
                <a:ea typeface="微軟正黑體" pitchFamily="34" charset="-120"/>
              </a:rPr>
              <a:t>3</a:t>
            </a:r>
            <a:r>
              <a:rPr lang="zh-TW" altLang="en-US" sz="2400" b="1" dirty="0" smtClean="0">
                <a:solidFill>
                  <a:srgbClr val="000099"/>
                </a:solidFill>
                <a:latin typeface="微軟正黑體" pitchFamily="34" charset="-120"/>
                <a:ea typeface="微軟正黑體" pitchFamily="34" charset="-120"/>
              </a:rPr>
              <a:t>年</a:t>
            </a:r>
            <a:r>
              <a:rPr lang="zh-TW" altLang="en-US" sz="2400" b="1" dirty="0">
                <a:solidFill>
                  <a:srgbClr val="000099"/>
                </a:solidFill>
                <a:latin typeface="微軟正黑體" pitchFamily="34" charset="-120"/>
                <a:ea typeface="微軟正黑體" pitchFamily="34" charset="-120"/>
              </a:rPr>
              <a:t>的樓宇</a:t>
            </a:r>
          </a:p>
        </p:txBody>
      </p:sp>
      <p:sp>
        <p:nvSpPr>
          <p:cNvPr id="22543" name="Text Box 15"/>
          <p:cNvSpPr txBox="1">
            <a:spLocks noChangeArrowheads="1"/>
          </p:cNvSpPr>
          <p:nvPr/>
        </p:nvSpPr>
        <p:spPr bwMode="auto">
          <a:xfrm>
            <a:off x="4356100" y="2865438"/>
            <a:ext cx="2376488" cy="1571625"/>
          </a:xfrm>
          <a:prstGeom prst="rect">
            <a:avLst/>
          </a:prstGeom>
          <a:solidFill>
            <a:srgbClr val="C0C0C0"/>
          </a:solidFill>
          <a:ln w="19050">
            <a:solidFill>
              <a:srgbClr val="333333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400" b="1" u="sng" dirty="0">
                <a:solidFill>
                  <a:srgbClr val="4D4D4D"/>
                </a:solidFill>
                <a:latin typeface="微軟正黑體" pitchFamily="34" charset="-120"/>
                <a:ea typeface="微軟正黑體" pitchFamily="34" charset="-120"/>
              </a:rPr>
              <a:t>銀證書</a:t>
            </a:r>
            <a:endParaRPr lang="zh-TW" altLang="en-US" sz="2400" b="1" dirty="0">
              <a:solidFill>
                <a:srgbClr val="4D4D4D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400" b="1" dirty="0">
                <a:solidFill>
                  <a:srgbClr val="4D4D4D"/>
                </a:solidFill>
                <a:latin typeface="微軟正黑體" pitchFamily="34" charset="-120"/>
                <a:ea typeface="微軟正黑體" pitchFamily="34" charset="-120"/>
              </a:rPr>
              <a:t>連續參與計劃</a:t>
            </a:r>
            <a:r>
              <a:rPr lang="zh-TW" altLang="en-US" sz="2400" b="1" dirty="0" smtClean="0">
                <a:solidFill>
                  <a:srgbClr val="4D4D4D"/>
                </a:solidFill>
                <a:latin typeface="微軟正黑體" pitchFamily="34" charset="-120"/>
                <a:ea typeface="微軟正黑體" pitchFamily="34" charset="-120"/>
              </a:rPr>
              <a:t>滿</a:t>
            </a:r>
            <a:r>
              <a:rPr lang="en-US" altLang="zh-TW" sz="2400" b="1" dirty="0" smtClean="0">
                <a:solidFill>
                  <a:srgbClr val="4D4D4D"/>
                </a:solidFill>
                <a:latin typeface="微軟正黑體" pitchFamily="34" charset="-120"/>
                <a:ea typeface="微軟正黑體" pitchFamily="34" charset="-120"/>
              </a:rPr>
              <a:t>3</a:t>
            </a:r>
            <a:r>
              <a:rPr lang="zh-TW" altLang="en-US" sz="2400" b="1" dirty="0" smtClean="0">
                <a:solidFill>
                  <a:srgbClr val="4D4D4D"/>
                </a:solidFill>
                <a:latin typeface="微軟正黑體" pitchFamily="34" charset="-120"/>
                <a:ea typeface="微軟正黑體" pitchFamily="34" charset="-120"/>
              </a:rPr>
              <a:t>年</a:t>
            </a:r>
            <a:r>
              <a:rPr lang="zh-TW" altLang="en-US" sz="2400" b="1" dirty="0">
                <a:solidFill>
                  <a:srgbClr val="4D4D4D"/>
                </a:solidFill>
                <a:latin typeface="微軟正黑體" pitchFamily="34" charset="-120"/>
                <a:ea typeface="微軟正黑體" pitchFamily="34" charset="-120"/>
              </a:rPr>
              <a:t>或以上，但</a:t>
            </a:r>
            <a:r>
              <a:rPr lang="zh-TW" altLang="en-US" sz="2400" b="1" dirty="0" smtClean="0">
                <a:solidFill>
                  <a:srgbClr val="4D4D4D"/>
                </a:solidFill>
                <a:latin typeface="微軟正黑體" pitchFamily="34" charset="-120"/>
                <a:ea typeface="微軟正黑體" pitchFamily="34" charset="-120"/>
              </a:rPr>
              <a:t>不足</a:t>
            </a:r>
            <a:r>
              <a:rPr lang="en-US" altLang="zh-TW" sz="2400" b="1" dirty="0" smtClean="0">
                <a:solidFill>
                  <a:srgbClr val="4D4D4D"/>
                </a:solidFill>
                <a:latin typeface="微軟正黑體" pitchFamily="34" charset="-120"/>
                <a:ea typeface="微軟正黑體" pitchFamily="34" charset="-120"/>
              </a:rPr>
              <a:t>5</a:t>
            </a:r>
            <a:r>
              <a:rPr lang="zh-TW" altLang="en-US" sz="2400" b="1" dirty="0" smtClean="0">
                <a:solidFill>
                  <a:srgbClr val="4D4D4D"/>
                </a:solidFill>
                <a:latin typeface="微軟正黑體" pitchFamily="34" charset="-120"/>
                <a:ea typeface="微軟正黑體" pitchFamily="34" charset="-120"/>
              </a:rPr>
              <a:t>年</a:t>
            </a:r>
            <a:r>
              <a:rPr lang="zh-TW" altLang="en-US" sz="2400" b="1" dirty="0">
                <a:solidFill>
                  <a:srgbClr val="4D4D4D"/>
                </a:solidFill>
                <a:latin typeface="微軟正黑體" pitchFamily="34" charset="-120"/>
                <a:ea typeface="微軟正黑體" pitchFamily="34" charset="-120"/>
              </a:rPr>
              <a:t>的樓宇</a:t>
            </a:r>
          </a:p>
        </p:txBody>
      </p:sp>
      <p:pic>
        <p:nvPicPr>
          <p:cNvPr id="29" name="Picture 24" descr="Certificate - Sliv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2422054"/>
            <a:ext cx="3286148" cy="4650284"/>
          </a:xfrm>
          <a:prstGeom prst="rect">
            <a:avLst/>
          </a:prstGeom>
          <a:noFill/>
        </p:spPr>
      </p:pic>
      <p:pic>
        <p:nvPicPr>
          <p:cNvPr id="30" name="Picture 25" descr="Certificate - Gol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70" y="1037970"/>
            <a:ext cx="3357554" cy="4748484"/>
          </a:xfrm>
          <a:prstGeom prst="rect">
            <a:avLst/>
          </a:prstGeom>
          <a:noFill/>
        </p:spPr>
      </p:pic>
      <p:sp>
        <p:nvSpPr>
          <p:cNvPr id="32" name="Rectangle 3"/>
          <p:cNvSpPr>
            <a:spLocks noGrp="1" noChangeArrowheads="1"/>
          </p:cNvSpPr>
          <p:nvPr>
            <p:ph idx="1"/>
          </p:nvPr>
        </p:nvSpPr>
        <p:spPr>
          <a:xfrm>
            <a:off x="327992" y="1404069"/>
            <a:ext cx="7772400" cy="512763"/>
          </a:xfrm>
        </p:spPr>
        <p:txBody>
          <a:bodyPr/>
          <a:lstStyle/>
          <a:p>
            <a:pPr>
              <a:spcBef>
                <a:spcPct val="50000"/>
              </a:spcBef>
              <a:buClr>
                <a:srgbClr val="996600"/>
              </a:buClr>
              <a:buSzPct val="75000"/>
              <a:buFont typeface="Monotype Sorts" pitchFamily="2" charset="2"/>
              <a:buChar char="n"/>
            </a:pPr>
            <a:r>
              <a:rPr lang="zh-TW" altLang="en-US" sz="2800" b="1" dirty="0" smtClean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分為</a:t>
            </a:r>
            <a:r>
              <a:rPr lang="zh-TW" altLang="en-US" dirty="0" smtClean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藍</a:t>
            </a:r>
            <a:r>
              <a:rPr lang="zh-TW" altLang="en-US" sz="2800" b="1" dirty="0" smtClean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、銀及</a:t>
            </a:r>
            <a:r>
              <a:rPr lang="zh-TW" altLang="en-US" dirty="0" smtClean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金三</a:t>
            </a:r>
            <a:r>
              <a:rPr lang="zh-TW" altLang="en-US" sz="2800" b="1" dirty="0" smtClean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個級別</a:t>
            </a:r>
          </a:p>
        </p:txBody>
      </p:sp>
      <p:pic>
        <p:nvPicPr>
          <p:cNvPr id="34" name="Picture 23" descr="Certificate - Blu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916832"/>
            <a:ext cx="2660650" cy="3762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" name="Picture 24" descr="Certificate - Sliv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1257" y="1928802"/>
            <a:ext cx="2646363" cy="3744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" name="Picture 25" descr="Certificate - Gol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09670" y="1928802"/>
            <a:ext cx="2647950" cy="3744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" name="Picture 24" descr="Certificate - Sliv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44" y="1928802"/>
            <a:ext cx="2646363" cy="3744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" name="Picture 23" descr="Certificate - Blu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5074" y="1928802"/>
            <a:ext cx="2660650" cy="3762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9" name="Rectangle 24"/>
          <p:cNvSpPr>
            <a:spLocks noChangeArrowheads="1"/>
          </p:cNvSpPr>
          <p:nvPr/>
        </p:nvSpPr>
        <p:spPr bwMode="auto">
          <a:xfrm>
            <a:off x="1979712" y="3140968"/>
            <a:ext cx="1079500" cy="791840"/>
          </a:xfrm>
          <a:prstGeom prst="rect">
            <a:avLst/>
          </a:prstGeom>
          <a:solidFill>
            <a:srgbClr val="FF99CC">
              <a:alpha val="21960"/>
            </a:srgbClr>
          </a:solidFill>
          <a:ln w="1905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42" name="Rectangle 24"/>
          <p:cNvSpPr>
            <a:spLocks noChangeArrowheads="1"/>
          </p:cNvSpPr>
          <p:nvPr/>
        </p:nvSpPr>
        <p:spPr bwMode="auto">
          <a:xfrm>
            <a:off x="4500562" y="3143248"/>
            <a:ext cx="1079500" cy="791840"/>
          </a:xfrm>
          <a:prstGeom prst="rect">
            <a:avLst/>
          </a:prstGeom>
          <a:solidFill>
            <a:srgbClr val="FF99CC">
              <a:alpha val="21960"/>
            </a:srgbClr>
          </a:solidFill>
          <a:ln w="1905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43" name="Rectangle 24"/>
          <p:cNvSpPr>
            <a:spLocks noChangeArrowheads="1"/>
          </p:cNvSpPr>
          <p:nvPr/>
        </p:nvSpPr>
        <p:spPr bwMode="auto">
          <a:xfrm>
            <a:off x="7000892" y="3143248"/>
            <a:ext cx="1079500" cy="791840"/>
          </a:xfrm>
          <a:prstGeom prst="rect">
            <a:avLst/>
          </a:prstGeom>
          <a:solidFill>
            <a:srgbClr val="FF99CC">
              <a:alpha val="21960"/>
            </a:srgbClr>
          </a:solidFill>
          <a:ln w="1905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44" name="Line 19"/>
          <p:cNvSpPr>
            <a:spLocks noChangeShapeType="1"/>
          </p:cNvSpPr>
          <p:nvPr/>
        </p:nvSpPr>
        <p:spPr bwMode="auto">
          <a:xfrm>
            <a:off x="2571736" y="3929067"/>
            <a:ext cx="1424200" cy="194820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zh-TW" altLang="en-US">
              <a:ln w="28575">
                <a:solidFill>
                  <a:schemeClr val="tx1"/>
                </a:solidFill>
              </a:ln>
            </a:endParaRPr>
          </a:p>
        </p:txBody>
      </p:sp>
      <p:sp>
        <p:nvSpPr>
          <p:cNvPr id="45" name="Line 19"/>
          <p:cNvSpPr>
            <a:spLocks noChangeShapeType="1"/>
          </p:cNvSpPr>
          <p:nvPr/>
        </p:nvSpPr>
        <p:spPr bwMode="auto">
          <a:xfrm>
            <a:off x="5072066" y="3929066"/>
            <a:ext cx="220014" cy="1948206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zh-TW" altLang="en-US">
              <a:ln w="28575">
                <a:solidFill>
                  <a:schemeClr val="tx1"/>
                </a:solidFill>
              </a:ln>
            </a:endParaRPr>
          </a:p>
        </p:txBody>
      </p:sp>
      <p:sp>
        <p:nvSpPr>
          <p:cNvPr id="46" name="Line 19"/>
          <p:cNvSpPr>
            <a:spLocks noChangeShapeType="1"/>
          </p:cNvSpPr>
          <p:nvPr/>
        </p:nvSpPr>
        <p:spPr bwMode="auto">
          <a:xfrm flipH="1">
            <a:off x="6444208" y="3929066"/>
            <a:ext cx="1128188" cy="1948206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zh-TW" altLang="en-US">
              <a:ln w="28575">
                <a:solidFill>
                  <a:schemeClr val="tx1"/>
                </a:solidFill>
              </a:ln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23528" y="5805264"/>
            <a:ext cx="7884368" cy="114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50000"/>
              </a:spcBef>
              <a:buClr>
                <a:schemeClr val="accent6">
                  <a:lumMod val="75000"/>
                </a:schemeClr>
              </a:buClr>
              <a:buSzPct val="75000"/>
              <a:buFont typeface="Monotype Sorts" pitchFamily="2" charset="2"/>
              <a:buChar char="n"/>
            </a:pPr>
            <a:r>
              <a:rPr lang="zh-TW" altLang="en-US" sz="2800" b="1" dirty="0" smtClean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證書印有大廈及業主</a:t>
            </a:r>
            <a:r>
              <a:rPr lang="zh-TW" altLang="en-US" sz="2800" b="1" dirty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立案法</a:t>
            </a:r>
            <a:r>
              <a:rPr lang="zh-TW" altLang="en-US" sz="2800" b="1" dirty="0" smtClean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團／管理</a:t>
            </a:r>
            <a:r>
              <a:rPr lang="zh-TW" altLang="en-US" sz="2800" b="1" dirty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公司名稱 </a:t>
            </a:r>
            <a:endParaRPr lang="en-US" altLang="zh-TW" sz="2800" b="1" dirty="0">
              <a:solidFill>
                <a:schemeClr val="accent6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5" name="圖片 24" descr="wsd_Logo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40488" y="6560717"/>
            <a:ext cx="1853373" cy="306808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25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25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225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2" grpId="0"/>
      <p:bldP spid="22544" grpId="0" animBg="1"/>
      <p:bldP spid="22545" grpId="0" animBg="1"/>
      <p:bldP spid="22543" grpId="0" animBg="1"/>
      <p:bldP spid="32" grpId="0" build="p"/>
      <p:bldP spid="39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-72007" y="764704"/>
            <a:ext cx="2195735" cy="647700"/>
          </a:xfrm>
        </p:spPr>
        <p:txBody>
          <a:bodyPr lIns="92075" tIns="46038" rIns="92075" bIns="46038"/>
          <a:lstStyle/>
          <a:p>
            <a:pPr eaLnBrk="1" hangingPunct="1"/>
            <a:r>
              <a:rPr lang="zh-TW" altLang="en-US" sz="3200" b="1" u="sng" dirty="0" smtClean="0">
                <a:solidFill>
                  <a:schemeClr val="accent6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目的</a:t>
            </a:r>
          </a:p>
        </p:txBody>
      </p:sp>
      <p:sp>
        <p:nvSpPr>
          <p:cNvPr id="43011" name="Rectangle 3"/>
          <p:cNvSpPr>
            <a:spLocks noChangeArrowheads="1"/>
          </p:cNvSpPr>
          <p:nvPr/>
        </p:nvSpPr>
        <p:spPr bwMode="auto">
          <a:xfrm>
            <a:off x="72008" y="1484784"/>
            <a:ext cx="4283968" cy="1816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marL="457200" indent="-457200">
              <a:spcBef>
                <a:spcPct val="50000"/>
              </a:spcBef>
              <a:buClr>
                <a:srgbClr val="996600"/>
              </a:buClr>
              <a:buSzPct val="75000"/>
              <a:buFont typeface="Monotype Sorts" pitchFamily="2" charset="2"/>
              <a:buChar char="n"/>
            </a:pPr>
            <a:r>
              <a:rPr lang="zh-TW" altLang="en-US" sz="2800" b="1" dirty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協助業主、經營者及樓宇管理公司自行評估沖廁水系統的狀況，並找出須予維修之處 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07504" y="4581128"/>
            <a:ext cx="9144000" cy="95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marL="457200" indent="-457200">
              <a:spcBef>
                <a:spcPct val="50000"/>
              </a:spcBef>
              <a:buClr>
                <a:srgbClr val="996600"/>
              </a:buClr>
              <a:buSzPct val="75000"/>
              <a:buFont typeface="Monotype Sorts" pitchFamily="2" charset="2"/>
              <a:buChar char="n"/>
            </a:pPr>
            <a:r>
              <a:rPr lang="zh-TW" altLang="zh-TW" sz="2800" b="1" dirty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提升樓宇管理公司在服務增值方面的能力，以滿足客戶對沖廁水系統可靠程度的要求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07504" y="5733256"/>
            <a:ext cx="9036496" cy="480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marL="457200" indent="-457200">
              <a:lnSpc>
                <a:spcPct val="90000"/>
              </a:lnSpc>
              <a:spcBef>
                <a:spcPct val="50000"/>
              </a:spcBef>
              <a:buClr>
                <a:srgbClr val="996600"/>
              </a:buClr>
              <a:buSzPct val="75000"/>
              <a:buFont typeface="Monotype Sorts" pitchFamily="2" charset="2"/>
              <a:buChar char="n"/>
            </a:pPr>
            <a:r>
              <a:rPr lang="zh-TW" altLang="zh-TW" sz="2800" b="1" dirty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對達至計劃所訂準則的樓宇管理公司，給予認可 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07504" y="3429000"/>
            <a:ext cx="4248472" cy="95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marL="457200" indent="-457200">
              <a:spcBef>
                <a:spcPct val="50000"/>
              </a:spcBef>
              <a:buClr>
                <a:srgbClr val="996600"/>
              </a:buClr>
              <a:buSzPct val="75000"/>
              <a:buFont typeface="Monotype Sorts" pitchFamily="2" charset="2"/>
              <a:buChar char="n"/>
            </a:pPr>
            <a:r>
              <a:rPr lang="zh-TW" altLang="zh-TW" sz="2800" b="1" dirty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減低沖廁水系統出現故障的機會</a:t>
            </a:r>
          </a:p>
        </p:txBody>
      </p:sp>
      <p:sp>
        <p:nvSpPr>
          <p:cNvPr id="12" name="AutoShape 64"/>
          <p:cNvSpPr>
            <a:spLocks noChangeArrowheads="1"/>
          </p:cNvSpPr>
          <p:nvPr/>
        </p:nvSpPr>
        <p:spPr bwMode="gray">
          <a:xfrm>
            <a:off x="107504" y="116632"/>
            <a:ext cx="685800" cy="685800"/>
          </a:xfrm>
          <a:prstGeom prst="diamond">
            <a:avLst/>
          </a:prstGeom>
          <a:solidFill>
            <a:schemeClr val="accent2"/>
          </a:solidFill>
          <a:ln w="25400" algn="ctr">
            <a:solidFill>
              <a:schemeClr val="bg1"/>
            </a:solidFill>
            <a:miter lim="800000"/>
            <a:headEnd/>
            <a:tailEnd/>
          </a:ln>
          <a:effectLst>
            <a:outerShdw dist="63500" dir="221219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7" name="Text Box 51"/>
          <p:cNvSpPr txBox="1">
            <a:spLocks noChangeArrowheads="1"/>
          </p:cNvSpPr>
          <p:nvPr/>
        </p:nvSpPr>
        <p:spPr bwMode="gray">
          <a:xfrm>
            <a:off x="273772" y="116632"/>
            <a:ext cx="369138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zh-TW" sz="3600" dirty="0" smtClean="0">
                <a:solidFill>
                  <a:schemeClr val="bg1"/>
                </a:solidFill>
                <a:ea typeface="新細明體" charset="-120"/>
              </a:rPr>
              <a:t>2</a:t>
            </a:r>
            <a:endParaRPr lang="en-US" altLang="zh-TW" sz="3600" dirty="0">
              <a:solidFill>
                <a:schemeClr val="bg1"/>
              </a:solidFill>
              <a:ea typeface="新細明體" charset="-120"/>
            </a:endParaRPr>
          </a:p>
        </p:txBody>
      </p:sp>
      <p:pic>
        <p:nvPicPr>
          <p:cNvPr id="18" name="圖片 17" descr="002_DW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1124744"/>
            <a:ext cx="4680520" cy="3198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圖片 10" descr="wsd_Logo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40488" y="6560717"/>
            <a:ext cx="1853373" cy="306808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1" grpId="0"/>
      <p:bldP spid="6" grpId="0"/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 descr="004_Group Photo_MG_457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8537" y="980728"/>
            <a:ext cx="6390737" cy="316835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5786446" y="1068376"/>
            <a:ext cx="3457575" cy="717550"/>
          </a:xfrm>
        </p:spPr>
        <p:txBody>
          <a:bodyPr lIns="92075" tIns="46038" rIns="92075" bIns="46038"/>
          <a:lstStyle/>
          <a:p>
            <a:pPr algn="l" eaLnBrk="1" hangingPunct="1"/>
            <a:r>
              <a:rPr lang="zh-TW" altLang="en-US" sz="3200" b="1" u="sng" dirty="0" smtClean="0">
                <a:solidFill>
                  <a:schemeClr val="accent6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參與</a:t>
            </a:r>
            <a:r>
              <a:rPr lang="en-US" altLang="en-GB" sz="3200" b="1" u="sng" dirty="0" err="1" smtClean="0">
                <a:solidFill>
                  <a:schemeClr val="accent6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計劃的</a:t>
            </a:r>
            <a:r>
              <a:rPr lang="zh-TW" altLang="en-US" sz="3200" b="1" u="sng" dirty="0" smtClean="0">
                <a:solidFill>
                  <a:schemeClr val="accent6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益處 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6001932" y="1916832"/>
            <a:ext cx="2962556" cy="2247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marL="404813" indent="-404813">
              <a:spcBef>
                <a:spcPct val="50000"/>
              </a:spcBef>
              <a:buClr>
                <a:schemeClr val="accent6">
                  <a:lumMod val="75000"/>
                </a:schemeClr>
              </a:buClr>
              <a:buSzPct val="75000"/>
              <a:buFont typeface="Monotype Sorts" pitchFamily="2" charset="2"/>
              <a:buChar char="n"/>
              <a:tabLst>
                <a:tab pos="404813" algn="l"/>
              </a:tabLst>
            </a:pP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通過妥善保養樓宇的沖廁水系統，減少</a:t>
            </a:r>
            <a:r>
              <a:rPr lang="zh-TW" altLang="en-US" sz="2800" b="1" dirty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系統出現故障的機會 </a:t>
            </a:r>
            <a:endParaRPr lang="en-US" altLang="zh-TW" sz="2800" b="1" dirty="0">
              <a:solidFill>
                <a:schemeClr val="accent6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85750" y="4293096"/>
            <a:ext cx="8858250" cy="95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marL="404813" indent="-404813">
              <a:spcBef>
                <a:spcPct val="50000"/>
              </a:spcBef>
              <a:buClr>
                <a:schemeClr val="accent6">
                  <a:lumMod val="75000"/>
                </a:schemeClr>
              </a:buClr>
              <a:buSzPct val="75000"/>
              <a:buFont typeface="Wingdings" pitchFamily="2" charset="2"/>
              <a:buChar char="n"/>
              <a:tabLst>
                <a:tab pos="404813" algn="l"/>
              </a:tabLst>
            </a:pPr>
            <a:r>
              <a:rPr lang="zh-TW" altLang="en-US" sz="2800" b="1" dirty="0" smtClean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於每年的證書頒發典禮嘉許</a:t>
            </a:r>
            <a:r>
              <a:rPr lang="zh-TW" altLang="en-US" sz="2800" b="1" dirty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業主立案法團／管理公司妥善維修保</a:t>
            </a:r>
            <a:r>
              <a:rPr lang="en-US" altLang="en-US" sz="2800" b="1" dirty="0" err="1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養其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樓宇</a:t>
            </a:r>
            <a:r>
              <a:rPr lang="zh-TW" altLang="en-US" sz="2800" b="1" dirty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沖廁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水系統</a:t>
            </a:r>
            <a:r>
              <a:rPr lang="en-US" altLang="zh-TW" sz="2800" b="1" dirty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51520" y="5354570"/>
            <a:ext cx="8830318" cy="95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marL="404813" indent="-404813">
              <a:spcBef>
                <a:spcPct val="50000"/>
              </a:spcBef>
              <a:buClr>
                <a:schemeClr val="accent6">
                  <a:lumMod val="75000"/>
                </a:schemeClr>
              </a:buClr>
              <a:buSzPct val="75000"/>
              <a:buFont typeface="Monotype Sorts" pitchFamily="2" charset="2"/>
              <a:buChar char="n"/>
              <a:tabLst>
                <a:tab pos="404813" algn="l"/>
              </a:tabLst>
            </a:pPr>
            <a:r>
              <a:rPr lang="zh-TW" altLang="en-US" sz="2800" b="1" dirty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於樓宇內、文</a:t>
            </a:r>
            <a:r>
              <a:rPr lang="zh-TW" altLang="en-US" sz="2800" b="1" dirty="0" smtClean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儀用品和宣傳品</a:t>
            </a:r>
            <a:r>
              <a:rPr lang="zh-TW" altLang="en-US" sz="2800" b="1" dirty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上</a:t>
            </a:r>
            <a:r>
              <a:rPr lang="zh-TW" altLang="en-US" sz="2800" b="1" dirty="0" smtClean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展示獲頒的證書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，</a:t>
            </a:r>
            <a:r>
              <a:rPr lang="zh-TW" altLang="en-US" sz="2800" b="1" dirty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宣揚業主立案法團／管理公司優質樓宇管理服務</a:t>
            </a:r>
            <a:endParaRPr lang="en-US" altLang="zh-TW" sz="2800" b="1" dirty="0">
              <a:solidFill>
                <a:schemeClr val="accent6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5067" name="Picture 11" descr="Thumbs%20U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72400" y="116632"/>
            <a:ext cx="1368425" cy="1368425"/>
          </a:xfrm>
          <a:prstGeom prst="rect">
            <a:avLst/>
          </a:prstGeom>
          <a:noFill/>
        </p:spPr>
      </p:pic>
      <p:sp>
        <p:nvSpPr>
          <p:cNvPr id="16" name="AutoShape 64"/>
          <p:cNvSpPr>
            <a:spLocks noChangeArrowheads="1"/>
          </p:cNvSpPr>
          <p:nvPr/>
        </p:nvSpPr>
        <p:spPr bwMode="gray">
          <a:xfrm>
            <a:off x="107504" y="116632"/>
            <a:ext cx="685800" cy="685800"/>
          </a:xfrm>
          <a:prstGeom prst="diamond">
            <a:avLst/>
          </a:prstGeom>
          <a:solidFill>
            <a:schemeClr val="accent2"/>
          </a:solidFill>
          <a:ln w="25400" algn="ctr">
            <a:solidFill>
              <a:schemeClr val="bg1"/>
            </a:solidFill>
            <a:miter lim="800000"/>
            <a:headEnd/>
            <a:tailEnd/>
          </a:ln>
          <a:effectLst>
            <a:outerShdw dist="63500" dir="221219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5" name="Text Box 51"/>
          <p:cNvSpPr txBox="1">
            <a:spLocks noChangeArrowheads="1"/>
          </p:cNvSpPr>
          <p:nvPr/>
        </p:nvSpPr>
        <p:spPr bwMode="gray">
          <a:xfrm>
            <a:off x="273772" y="116632"/>
            <a:ext cx="369138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zh-TW" sz="3600" dirty="0" smtClean="0">
                <a:solidFill>
                  <a:schemeClr val="bg1"/>
                </a:solidFill>
                <a:ea typeface="新細明體" charset="-120"/>
              </a:rPr>
              <a:t>2</a:t>
            </a:r>
            <a:endParaRPr lang="en-US" altLang="zh-TW" sz="3600" dirty="0">
              <a:solidFill>
                <a:schemeClr val="bg1"/>
              </a:solidFill>
              <a:ea typeface="新細明體" charset="-120"/>
            </a:endParaRPr>
          </a:p>
        </p:txBody>
      </p:sp>
      <p:pic>
        <p:nvPicPr>
          <p:cNvPr id="11" name="圖片 10" descr="wsd_Logo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40488" y="6560717"/>
            <a:ext cx="1853373" cy="306808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 descr="Annex I to Form C(C)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28923" y="2997546"/>
            <a:ext cx="2679381" cy="37890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3491" name="Rectangle 3"/>
          <p:cNvSpPr>
            <a:spLocks noChangeArrowheads="1"/>
          </p:cNvSpPr>
          <p:nvPr/>
        </p:nvSpPr>
        <p:spPr bwMode="auto">
          <a:xfrm>
            <a:off x="899592" y="1605799"/>
            <a:ext cx="3529012" cy="1324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marL="509588" indent="-509588">
              <a:spcBef>
                <a:spcPct val="50000"/>
              </a:spcBef>
              <a:buClr>
                <a:schemeClr val="accent2"/>
              </a:buClr>
              <a:buSzPct val="75000"/>
              <a:buFont typeface="Monotype Sorts" pitchFamily="2" charset="2"/>
              <a:buNone/>
              <a:tabLst>
                <a:tab pos="457200" algn="l"/>
              </a:tabLst>
            </a:pPr>
            <a:r>
              <a:rPr lang="zh-TW" altLang="zh-TW" sz="3200" b="1" dirty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向水務</a:t>
            </a:r>
            <a:r>
              <a:rPr lang="zh-TW" altLang="zh-TW" sz="3200" b="1" dirty="0" smtClean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署</a:t>
            </a:r>
            <a:r>
              <a:rPr lang="zh-TW" altLang="en-US" sz="3200" b="1" dirty="0" smtClean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遞交</a:t>
            </a:r>
            <a:r>
              <a:rPr lang="zh-TW" altLang="zh-TW" sz="3200" b="1" dirty="0" smtClean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： </a:t>
            </a:r>
            <a:endParaRPr lang="zh-TW" altLang="zh-TW" sz="3200" b="1" dirty="0">
              <a:solidFill>
                <a:schemeClr val="accent6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509588" indent="-509588">
              <a:spcBef>
                <a:spcPct val="50000"/>
              </a:spcBef>
              <a:buClr>
                <a:schemeClr val="accent2"/>
              </a:buClr>
              <a:buSzPct val="75000"/>
              <a:buFont typeface="Monotype Sorts" pitchFamily="2" charset="2"/>
              <a:buNone/>
              <a:tabLst>
                <a:tab pos="457200" algn="l"/>
              </a:tabLst>
            </a:pPr>
            <a:endParaRPr lang="en-US" altLang="zh-TW" sz="3200" dirty="0">
              <a:solidFill>
                <a:srgbClr val="000099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3492" name="Rectangle 4"/>
          <p:cNvSpPr>
            <a:spLocks noChangeArrowheads="1"/>
          </p:cNvSpPr>
          <p:nvPr/>
        </p:nvSpPr>
        <p:spPr bwMode="auto">
          <a:xfrm>
            <a:off x="0" y="691034"/>
            <a:ext cx="9144000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zh-TW" altLang="en-US" sz="3200" b="1" u="sng" dirty="0" smtClean="0">
                <a:solidFill>
                  <a:schemeClr val="accent6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申請</a:t>
            </a:r>
            <a:r>
              <a:rPr lang="en-US" altLang="zh-TW" sz="3200" b="1" u="sng" dirty="0" smtClean="0">
                <a:solidFill>
                  <a:schemeClr val="accent6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3200" b="1" u="sng" dirty="0" smtClean="0">
                <a:solidFill>
                  <a:schemeClr val="accent6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包括新／續期申請</a:t>
            </a:r>
            <a:r>
              <a:rPr lang="en-US" altLang="zh-TW" sz="3200" b="1" u="sng" dirty="0" smtClean="0">
                <a:solidFill>
                  <a:schemeClr val="accent6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zh-CN" altLang="zh-TW" sz="3200" b="1" u="sng" dirty="0">
              <a:solidFill>
                <a:schemeClr val="accent6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395288" y="3843714"/>
            <a:ext cx="8424862" cy="585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marL="509588" indent="-509588">
              <a:spcBef>
                <a:spcPct val="50000"/>
              </a:spcBef>
              <a:buClr>
                <a:srgbClr val="996600"/>
              </a:buClr>
              <a:buSzPct val="75000"/>
              <a:buFont typeface="Monotype Sorts" pitchFamily="2" charset="2"/>
              <a:buChar char="n"/>
              <a:tabLst>
                <a:tab pos="457200" algn="l"/>
              </a:tabLst>
            </a:pPr>
            <a:r>
              <a:rPr lang="zh-TW" altLang="en-US" sz="3200" b="1" dirty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至少最近兩期的清洗沖廁水水箱紀錄 </a:t>
            </a:r>
            <a:endParaRPr lang="en-US" altLang="zh-TW" sz="3200" b="1" dirty="0">
              <a:solidFill>
                <a:schemeClr val="accent6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428596" y="4994346"/>
            <a:ext cx="7605736" cy="1077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marL="509588" indent="-509588">
              <a:spcBef>
                <a:spcPct val="50000"/>
              </a:spcBef>
              <a:buClr>
                <a:srgbClr val="996600"/>
              </a:buClr>
              <a:buSzPct val="75000"/>
              <a:buFont typeface="Monotype Sorts" pitchFamily="2" charset="2"/>
              <a:buChar char="n"/>
              <a:tabLst>
                <a:tab pos="457200" algn="l"/>
              </a:tabLst>
            </a:pPr>
            <a:r>
              <a:rPr lang="zh-TW" altLang="en-US" sz="3200" b="1" dirty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至少最近三期</a:t>
            </a:r>
            <a:r>
              <a:rPr lang="zh-TW" altLang="zh-TW" sz="3200" b="1" dirty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與沖廁水系統有關的</a:t>
            </a:r>
            <a:r>
              <a:rPr lang="zh-TW" altLang="en-US" sz="3200" b="1" dirty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檢查紀錄</a:t>
            </a:r>
            <a:endParaRPr lang="en-US" altLang="zh-TW" sz="3200" b="1" dirty="0">
              <a:solidFill>
                <a:schemeClr val="accent6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385763" y="2420888"/>
            <a:ext cx="8472487" cy="1077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marL="509588" indent="-509588">
              <a:spcBef>
                <a:spcPct val="50000"/>
              </a:spcBef>
              <a:buClr>
                <a:srgbClr val="996600"/>
              </a:buClr>
              <a:buSzPct val="75000"/>
              <a:buFont typeface="Monotype Sorts" pitchFamily="2" charset="2"/>
              <a:buChar char="n"/>
              <a:tabLst>
                <a:tab pos="457200" algn="l"/>
              </a:tabLst>
            </a:pPr>
            <a:r>
              <a:rPr lang="zh-TW" altLang="zh-TW" sz="3200" b="1" dirty="0">
                <a:solidFill>
                  <a:schemeClr val="accent6">
                    <a:lumMod val="75000"/>
                  </a:schemeClr>
                </a:solidFill>
                <a:ea typeface="微軟正黑體" pitchFamily="34" charset="-120"/>
              </a:rPr>
              <a:t>已填</a:t>
            </a:r>
            <a:r>
              <a:rPr lang="zh-TW" altLang="zh-TW" sz="3200" b="1" dirty="0" smtClean="0">
                <a:solidFill>
                  <a:schemeClr val="accent6">
                    <a:lumMod val="75000"/>
                  </a:schemeClr>
                </a:solidFill>
                <a:ea typeface="微軟正黑體" pitchFamily="34" charset="-120"/>
              </a:rPr>
              <a:t>妥</a:t>
            </a:r>
            <a:r>
              <a:rPr lang="zh-TW" altLang="en-US" sz="3200" b="1" dirty="0" smtClean="0">
                <a:solidFill>
                  <a:schemeClr val="accent6">
                    <a:lumMod val="75000"/>
                  </a:schemeClr>
                </a:solidFill>
                <a:ea typeface="微軟正黑體" pitchFamily="34" charset="-120"/>
              </a:rPr>
              <a:t>及簽署</a:t>
            </a:r>
            <a:r>
              <a:rPr lang="zh-TW" altLang="zh-TW" sz="3200" b="1" dirty="0" smtClean="0">
                <a:solidFill>
                  <a:schemeClr val="accent6">
                    <a:lumMod val="75000"/>
                  </a:schemeClr>
                </a:solidFill>
                <a:ea typeface="微軟正黑體" pitchFamily="34" charset="-120"/>
              </a:rPr>
              <a:t>的</a:t>
            </a:r>
            <a:r>
              <a:rPr lang="zh-TW" altLang="en-US" sz="3200" b="1" dirty="0" smtClean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申請表</a:t>
            </a:r>
            <a:r>
              <a:rPr lang="en-US" altLang="zh-TW" sz="3200" b="1" dirty="0" smtClean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3200" b="1" dirty="0" smtClean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可於水務署網頁下載</a:t>
            </a:r>
            <a:r>
              <a:rPr lang="en-US" altLang="zh-TW" sz="3200" b="1" dirty="0" smtClean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en-US" altLang="zh-TW" sz="3200" b="1" dirty="0">
              <a:solidFill>
                <a:schemeClr val="accent6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" name="AutoShape 64"/>
          <p:cNvSpPr>
            <a:spLocks noChangeArrowheads="1"/>
          </p:cNvSpPr>
          <p:nvPr/>
        </p:nvSpPr>
        <p:spPr bwMode="gray">
          <a:xfrm>
            <a:off x="107504" y="116632"/>
            <a:ext cx="685800" cy="685800"/>
          </a:xfrm>
          <a:prstGeom prst="diamond">
            <a:avLst/>
          </a:prstGeom>
          <a:solidFill>
            <a:schemeClr val="accent2"/>
          </a:solidFill>
          <a:ln w="25400" algn="ctr">
            <a:solidFill>
              <a:schemeClr val="bg1"/>
            </a:solidFill>
            <a:miter lim="800000"/>
            <a:headEnd/>
            <a:tailEnd/>
          </a:ln>
          <a:effectLst>
            <a:outerShdw dist="63500" dir="221219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/>
          <a:p>
            <a:endParaRPr lang="zh-TW" altLang="en-US"/>
          </a:p>
        </p:txBody>
      </p:sp>
      <p:pic>
        <p:nvPicPr>
          <p:cNvPr id="15" name="圖片 14" descr="Form C(C)-1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48603" y="2997546"/>
            <a:ext cx="2679381" cy="37890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圖片 17" descr="Submit_zps8e469aef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94001" y="188640"/>
            <a:ext cx="1770487" cy="1607961"/>
          </a:xfrm>
          <a:prstGeom prst="rect">
            <a:avLst/>
          </a:prstGeom>
        </p:spPr>
      </p:pic>
      <p:sp>
        <p:nvSpPr>
          <p:cNvPr id="21" name="Text Box 51"/>
          <p:cNvSpPr txBox="1">
            <a:spLocks noChangeArrowheads="1"/>
          </p:cNvSpPr>
          <p:nvPr/>
        </p:nvSpPr>
        <p:spPr bwMode="gray">
          <a:xfrm>
            <a:off x="273772" y="116632"/>
            <a:ext cx="369138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zh-TW" sz="3600" dirty="0" smtClean="0">
                <a:solidFill>
                  <a:schemeClr val="bg1"/>
                </a:solidFill>
                <a:ea typeface="新細明體" charset="-120"/>
              </a:rPr>
              <a:t>2</a:t>
            </a:r>
            <a:endParaRPr lang="en-US" altLang="zh-TW" sz="3600" dirty="0">
              <a:solidFill>
                <a:schemeClr val="bg1"/>
              </a:solidFill>
              <a:ea typeface="新細明體" charset="-120"/>
            </a:endParaRPr>
          </a:p>
        </p:txBody>
      </p:sp>
      <p:pic>
        <p:nvPicPr>
          <p:cNvPr id="14" name="圖片 13" descr="wsd_Logo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40488" y="6560717"/>
            <a:ext cx="1853373" cy="306808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1" grpId="0"/>
      <p:bldP spid="7" grpId="0"/>
      <p:bldP spid="9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utoShape 64"/>
          <p:cNvSpPr>
            <a:spLocks noChangeArrowheads="1"/>
          </p:cNvSpPr>
          <p:nvPr/>
        </p:nvSpPr>
        <p:spPr bwMode="gray">
          <a:xfrm>
            <a:off x="107504" y="116632"/>
            <a:ext cx="685800" cy="685800"/>
          </a:xfrm>
          <a:prstGeom prst="diamond">
            <a:avLst/>
          </a:prstGeom>
          <a:solidFill>
            <a:schemeClr val="accent2"/>
          </a:solidFill>
          <a:ln w="25400" algn="ctr">
            <a:solidFill>
              <a:schemeClr val="bg1"/>
            </a:solidFill>
            <a:miter lim="800000"/>
            <a:headEnd/>
            <a:tailEnd/>
          </a:ln>
          <a:effectLst>
            <a:outerShdw dist="63500" dir="221219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4" name="Text Box 51"/>
          <p:cNvSpPr txBox="1">
            <a:spLocks noChangeArrowheads="1"/>
          </p:cNvSpPr>
          <p:nvPr/>
        </p:nvSpPr>
        <p:spPr bwMode="gray">
          <a:xfrm>
            <a:off x="273772" y="116632"/>
            <a:ext cx="369138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zh-TW" sz="3600" dirty="0" smtClean="0">
                <a:solidFill>
                  <a:schemeClr val="bg1"/>
                </a:solidFill>
                <a:ea typeface="新細明體" charset="-120"/>
              </a:rPr>
              <a:t>2</a:t>
            </a:r>
            <a:endParaRPr lang="en-US" altLang="zh-TW" sz="3600" dirty="0">
              <a:solidFill>
                <a:schemeClr val="bg1"/>
              </a:solidFill>
              <a:ea typeface="新細明體" charset="-120"/>
            </a:endParaRPr>
          </a:p>
        </p:txBody>
      </p:sp>
      <p:sp>
        <p:nvSpPr>
          <p:cNvPr id="63492" name="Rectangle 4"/>
          <p:cNvSpPr>
            <a:spLocks noChangeArrowheads="1"/>
          </p:cNvSpPr>
          <p:nvPr/>
        </p:nvSpPr>
        <p:spPr bwMode="auto">
          <a:xfrm>
            <a:off x="0" y="692696"/>
            <a:ext cx="9144000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zh-TW" altLang="en-US" sz="3200" b="1" u="sng" dirty="0" smtClean="0">
                <a:solidFill>
                  <a:schemeClr val="accent6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遞交申請途徑</a:t>
            </a:r>
            <a:endParaRPr lang="zh-CN" altLang="zh-TW" sz="3200" b="1" u="sng" dirty="0">
              <a:solidFill>
                <a:schemeClr val="accent6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5" name="Freeform 4"/>
          <p:cNvSpPr>
            <a:spLocks noEditPoints="1"/>
          </p:cNvSpPr>
          <p:nvPr/>
        </p:nvSpPr>
        <p:spPr bwMode="gray">
          <a:xfrm>
            <a:off x="611560" y="2060848"/>
            <a:ext cx="5943600" cy="4038600"/>
          </a:xfrm>
          <a:custGeom>
            <a:avLst/>
            <a:gdLst/>
            <a:ahLst/>
            <a:cxnLst>
              <a:cxn ang="0">
                <a:pos x="1092" y="50"/>
              </a:cxn>
              <a:cxn ang="0">
                <a:pos x="822" y="168"/>
              </a:cxn>
              <a:cxn ang="0">
                <a:pos x="594" y="300"/>
              </a:cxn>
              <a:cxn ang="0">
                <a:pos x="406" y="446"/>
              </a:cxn>
              <a:cxn ang="0">
                <a:pos x="254" y="604"/>
              </a:cxn>
              <a:cxn ang="0">
                <a:pos x="140" y="772"/>
              </a:cxn>
              <a:cxn ang="0">
                <a:pos x="60" y="944"/>
              </a:cxn>
              <a:cxn ang="0">
                <a:pos x="14" y="1122"/>
              </a:cxn>
              <a:cxn ang="0">
                <a:pos x="0" y="1300"/>
              </a:cxn>
              <a:cxn ang="0">
                <a:pos x="18" y="1476"/>
              </a:cxn>
              <a:cxn ang="0">
                <a:pos x="64" y="1650"/>
              </a:cxn>
              <a:cxn ang="0">
                <a:pos x="138" y="1818"/>
              </a:cxn>
              <a:cxn ang="0">
                <a:pos x="238" y="1978"/>
              </a:cxn>
              <a:cxn ang="0">
                <a:pos x="364" y="2126"/>
              </a:cxn>
              <a:cxn ang="0">
                <a:pos x="512" y="2262"/>
              </a:cxn>
              <a:cxn ang="0">
                <a:pos x="684" y="2382"/>
              </a:cxn>
              <a:cxn ang="0">
                <a:pos x="874" y="2484"/>
              </a:cxn>
              <a:cxn ang="0">
                <a:pos x="1086" y="2564"/>
              </a:cxn>
              <a:cxn ang="0">
                <a:pos x="1314" y="2622"/>
              </a:cxn>
              <a:cxn ang="0">
                <a:pos x="1558" y="2654"/>
              </a:cxn>
              <a:cxn ang="0">
                <a:pos x="1818" y="2658"/>
              </a:cxn>
              <a:cxn ang="0">
                <a:pos x="2090" y="2632"/>
              </a:cxn>
              <a:cxn ang="0">
                <a:pos x="2374" y="2574"/>
              </a:cxn>
              <a:cxn ang="0">
                <a:pos x="2544" y="2912"/>
              </a:cxn>
              <a:cxn ang="0">
                <a:pos x="1868" y="1552"/>
              </a:cxn>
              <a:cxn ang="0">
                <a:pos x="1956" y="1914"/>
              </a:cxn>
              <a:cxn ang="0">
                <a:pos x="1788" y="1936"/>
              </a:cxn>
              <a:cxn ang="0">
                <a:pos x="1616" y="1934"/>
              </a:cxn>
              <a:cxn ang="0">
                <a:pos x="1442" y="1912"/>
              </a:cxn>
              <a:cxn ang="0">
                <a:pos x="1272" y="1872"/>
              </a:cxn>
              <a:cxn ang="0">
                <a:pos x="1108" y="1812"/>
              </a:cxn>
              <a:cxn ang="0">
                <a:pos x="952" y="1736"/>
              </a:cxn>
              <a:cxn ang="0">
                <a:pos x="810" y="1646"/>
              </a:cxn>
              <a:cxn ang="0">
                <a:pos x="684" y="1542"/>
              </a:cxn>
              <a:cxn ang="0">
                <a:pos x="578" y="1428"/>
              </a:cxn>
              <a:cxn ang="0">
                <a:pos x="494" y="1304"/>
              </a:cxn>
              <a:cxn ang="0">
                <a:pos x="438" y="1170"/>
              </a:cxn>
              <a:cxn ang="0">
                <a:pos x="410" y="1032"/>
              </a:cxn>
              <a:cxn ang="0">
                <a:pos x="416" y="888"/>
              </a:cxn>
              <a:cxn ang="0">
                <a:pos x="460" y="742"/>
              </a:cxn>
              <a:cxn ang="0">
                <a:pos x="544" y="592"/>
              </a:cxn>
              <a:cxn ang="0">
                <a:pos x="670" y="444"/>
              </a:cxn>
              <a:cxn ang="0">
                <a:pos x="844" y="298"/>
              </a:cxn>
              <a:cxn ang="0">
                <a:pos x="1070" y="154"/>
              </a:cxn>
              <a:cxn ang="0">
                <a:pos x="1348" y="16"/>
              </a:cxn>
              <a:cxn ang="0">
                <a:pos x="1244" y="0"/>
              </a:cxn>
              <a:cxn ang="0">
                <a:pos x="2820" y="1934"/>
              </a:cxn>
              <a:cxn ang="0">
                <a:pos x="2820" y="1934"/>
              </a:cxn>
            </a:cxnLst>
            <a:rect l="0" t="0" r="r" b="b"/>
            <a:pathLst>
              <a:path w="2820" h="2912">
                <a:moveTo>
                  <a:pt x="1244" y="0"/>
                </a:moveTo>
                <a:lnTo>
                  <a:pt x="1092" y="50"/>
                </a:lnTo>
                <a:lnTo>
                  <a:pt x="952" y="106"/>
                </a:lnTo>
                <a:lnTo>
                  <a:pt x="822" y="168"/>
                </a:lnTo>
                <a:lnTo>
                  <a:pt x="704" y="232"/>
                </a:lnTo>
                <a:lnTo>
                  <a:pt x="594" y="300"/>
                </a:lnTo>
                <a:lnTo>
                  <a:pt x="494" y="372"/>
                </a:lnTo>
                <a:lnTo>
                  <a:pt x="406" y="446"/>
                </a:lnTo>
                <a:lnTo>
                  <a:pt x="324" y="524"/>
                </a:lnTo>
                <a:lnTo>
                  <a:pt x="254" y="604"/>
                </a:lnTo>
                <a:lnTo>
                  <a:pt x="192" y="686"/>
                </a:lnTo>
                <a:lnTo>
                  <a:pt x="140" y="772"/>
                </a:lnTo>
                <a:lnTo>
                  <a:pt x="96" y="856"/>
                </a:lnTo>
                <a:lnTo>
                  <a:pt x="60" y="944"/>
                </a:lnTo>
                <a:lnTo>
                  <a:pt x="32" y="1032"/>
                </a:lnTo>
                <a:lnTo>
                  <a:pt x="14" y="1122"/>
                </a:lnTo>
                <a:lnTo>
                  <a:pt x="2" y="1210"/>
                </a:lnTo>
                <a:lnTo>
                  <a:pt x="0" y="1300"/>
                </a:lnTo>
                <a:lnTo>
                  <a:pt x="4" y="1388"/>
                </a:lnTo>
                <a:lnTo>
                  <a:pt x="18" y="1476"/>
                </a:lnTo>
                <a:lnTo>
                  <a:pt x="36" y="1564"/>
                </a:lnTo>
                <a:lnTo>
                  <a:pt x="64" y="1650"/>
                </a:lnTo>
                <a:lnTo>
                  <a:pt x="96" y="1736"/>
                </a:lnTo>
                <a:lnTo>
                  <a:pt x="138" y="1818"/>
                </a:lnTo>
                <a:lnTo>
                  <a:pt x="184" y="1900"/>
                </a:lnTo>
                <a:lnTo>
                  <a:pt x="238" y="1978"/>
                </a:lnTo>
                <a:lnTo>
                  <a:pt x="298" y="2054"/>
                </a:lnTo>
                <a:lnTo>
                  <a:pt x="364" y="2126"/>
                </a:lnTo>
                <a:lnTo>
                  <a:pt x="434" y="2196"/>
                </a:lnTo>
                <a:lnTo>
                  <a:pt x="512" y="2262"/>
                </a:lnTo>
                <a:lnTo>
                  <a:pt x="596" y="2324"/>
                </a:lnTo>
                <a:lnTo>
                  <a:pt x="684" y="2382"/>
                </a:lnTo>
                <a:lnTo>
                  <a:pt x="776" y="2436"/>
                </a:lnTo>
                <a:lnTo>
                  <a:pt x="874" y="2484"/>
                </a:lnTo>
                <a:lnTo>
                  <a:pt x="978" y="2526"/>
                </a:lnTo>
                <a:lnTo>
                  <a:pt x="1086" y="2564"/>
                </a:lnTo>
                <a:lnTo>
                  <a:pt x="1198" y="2596"/>
                </a:lnTo>
                <a:lnTo>
                  <a:pt x="1314" y="2622"/>
                </a:lnTo>
                <a:lnTo>
                  <a:pt x="1434" y="2642"/>
                </a:lnTo>
                <a:lnTo>
                  <a:pt x="1558" y="2654"/>
                </a:lnTo>
                <a:lnTo>
                  <a:pt x="1686" y="2660"/>
                </a:lnTo>
                <a:lnTo>
                  <a:pt x="1818" y="2658"/>
                </a:lnTo>
                <a:lnTo>
                  <a:pt x="1952" y="2650"/>
                </a:lnTo>
                <a:lnTo>
                  <a:pt x="2090" y="2632"/>
                </a:lnTo>
                <a:lnTo>
                  <a:pt x="2230" y="2608"/>
                </a:lnTo>
                <a:lnTo>
                  <a:pt x="2374" y="2574"/>
                </a:lnTo>
                <a:lnTo>
                  <a:pt x="2542" y="2912"/>
                </a:lnTo>
                <a:lnTo>
                  <a:pt x="2544" y="2912"/>
                </a:lnTo>
                <a:lnTo>
                  <a:pt x="2820" y="1934"/>
                </a:lnTo>
                <a:lnTo>
                  <a:pt x="1868" y="1552"/>
                </a:lnTo>
                <a:lnTo>
                  <a:pt x="2036" y="1894"/>
                </a:lnTo>
                <a:lnTo>
                  <a:pt x="1956" y="1914"/>
                </a:lnTo>
                <a:lnTo>
                  <a:pt x="1872" y="1928"/>
                </a:lnTo>
                <a:lnTo>
                  <a:pt x="1788" y="1936"/>
                </a:lnTo>
                <a:lnTo>
                  <a:pt x="1702" y="1938"/>
                </a:lnTo>
                <a:lnTo>
                  <a:pt x="1616" y="1934"/>
                </a:lnTo>
                <a:lnTo>
                  <a:pt x="1528" y="1926"/>
                </a:lnTo>
                <a:lnTo>
                  <a:pt x="1442" y="1912"/>
                </a:lnTo>
                <a:lnTo>
                  <a:pt x="1356" y="1894"/>
                </a:lnTo>
                <a:lnTo>
                  <a:pt x="1272" y="1872"/>
                </a:lnTo>
                <a:lnTo>
                  <a:pt x="1188" y="1844"/>
                </a:lnTo>
                <a:lnTo>
                  <a:pt x="1108" y="1812"/>
                </a:lnTo>
                <a:lnTo>
                  <a:pt x="1028" y="1776"/>
                </a:lnTo>
                <a:lnTo>
                  <a:pt x="952" y="1736"/>
                </a:lnTo>
                <a:lnTo>
                  <a:pt x="880" y="1692"/>
                </a:lnTo>
                <a:lnTo>
                  <a:pt x="810" y="1646"/>
                </a:lnTo>
                <a:lnTo>
                  <a:pt x="744" y="1596"/>
                </a:lnTo>
                <a:lnTo>
                  <a:pt x="684" y="1542"/>
                </a:lnTo>
                <a:lnTo>
                  <a:pt x="628" y="1486"/>
                </a:lnTo>
                <a:lnTo>
                  <a:pt x="578" y="1428"/>
                </a:lnTo>
                <a:lnTo>
                  <a:pt x="532" y="1366"/>
                </a:lnTo>
                <a:lnTo>
                  <a:pt x="494" y="1304"/>
                </a:lnTo>
                <a:lnTo>
                  <a:pt x="462" y="1238"/>
                </a:lnTo>
                <a:lnTo>
                  <a:pt x="438" y="1170"/>
                </a:lnTo>
                <a:lnTo>
                  <a:pt x="420" y="1102"/>
                </a:lnTo>
                <a:lnTo>
                  <a:pt x="410" y="1032"/>
                </a:lnTo>
                <a:lnTo>
                  <a:pt x="410" y="960"/>
                </a:lnTo>
                <a:lnTo>
                  <a:pt x="416" y="888"/>
                </a:lnTo>
                <a:lnTo>
                  <a:pt x="434" y="816"/>
                </a:lnTo>
                <a:lnTo>
                  <a:pt x="460" y="742"/>
                </a:lnTo>
                <a:lnTo>
                  <a:pt x="496" y="668"/>
                </a:lnTo>
                <a:lnTo>
                  <a:pt x="544" y="592"/>
                </a:lnTo>
                <a:lnTo>
                  <a:pt x="602" y="518"/>
                </a:lnTo>
                <a:lnTo>
                  <a:pt x="670" y="444"/>
                </a:lnTo>
                <a:lnTo>
                  <a:pt x="752" y="370"/>
                </a:lnTo>
                <a:lnTo>
                  <a:pt x="844" y="298"/>
                </a:lnTo>
                <a:lnTo>
                  <a:pt x="950" y="226"/>
                </a:lnTo>
                <a:lnTo>
                  <a:pt x="1070" y="154"/>
                </a:lnTo>
                <a:lnTo>
                  <a:pt x="1202" y="84"/>
                </a:lnTo>
                <a:lnTo>
                  <a:pt x="1348" y="16"/>
                </a:lnTo>
                <a:lnTo>
                  <a:pt x="1244" y="0"/>
                </a:lnTo>
                <a:lnTo>
                  <a:pt x="1244" y="0"/>
                </a:lnTo>
                <a:lnTo>
                  <a:pt x="1244" y="0"/>
                </a:lnTo>
                <a:close/>
                <a:moveTo>
                  <a:pt x="2820" y="1934"/>
                </a:moveTo>
                <a:lnTo>
                  <a:pt x="2820" y="1934"/>
                </a:lnTo>
                <a:lnTo>
                  <a:pt x="2820" y="1934"/>
                </a:lnTo>
                <a:close/>
              </a:path>
            </a:pathLst>
          </a:custGeom>
          <a:gradFill rotWithShape="1">
            <a:gsLst>
              <a:gs pos="0">
                <a:schemeClr val="hlink"/>
              </a:gs>
              <a:gs pos="100000">
                <a:schemeClr val="accent1"/>
              </a:gs>
            </a:gsLst>
            <a:lin ang="5400000" scaled="1"/>
          </a:gradFill>
          <a:ln w="0">
            <a:noFill/>
            <a:prstDash val="solid"/>
            <a:round/>
            <a:headEnd/>
            <a:tailEnd/>
          </a:ln>
          <a:effectLst>
            <a:outerShdw dist="206741" dir="8249373" algn="ctr" rotWithShape="0">
              <a:srgbClr val="C1D1D3">
                <a:alpha val="50000"/>
              </a:srgbClr>
            </a:outerShdw>
          </a:effectLst>
        </p:spPr>
        <p:txBody>
          <a:bodyPr/>
          <a:lstStyle/>
          <a:p>
            <a:endParaRPr lang="zh-TW" altLang="en-US"/>
          </a:p>
        </p:txBody>
      </p:sp>
      <p:sp>
        <p:nvSpPr>
          <p:cNvPr id="63491" name="Rectangle 3"/>
          <p:cNvSpPr>
            <a:spLocks noChangeArrowheads="1"/>
          </p:cNvSpPr>
          <p:nvPr/>
        </p:nvSpPr>
        <p:spPr bwMode="auto">
          <a:xfrm>
            <a:off x="6084168" y="4429132"/>
            <a:ext cx="2088232" cy="1247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>
              <a:spcBef>
                <a:spcPct val="50000"/>
              </a:spcBef>
              <a:buClr>
                <a:schemeClr val="accent2"/>
              </a:buClr>
              <a:buSzPct val="75000"/>
              <a:buFont typeface="Monotype Sorts" pitchFamily="2" charset="2"/>
              <a:buNone/>
            </a:pPr>
            <a:r>
              <a:rPr lang="zh-TW" altLang="zh-TW" sz="4800" b="1" dirty="0" smtClean="0">
                <a:solidFill>
                  <a:srgbClr val="00206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水</a:t>
            </a:r>
            <a:r>
              <a:rPr lang="zh-TW" altLang="zh-TW" sz="4800" b="1" dirty="0">
                <a:solidFill>
                  <a:srgbClr val="00206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務</a:t>
            </a:r>
            <a:r>
              <a:rPr lang="zh-TW" altLang="zh-TW" sz="4800" b="1" dirty="0" smtClean="0">
                <a:solidFill>
                  <a:srgbClr val="00206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署</a:t>
            </a:r>
            <a:endParaRPr lang="zh-TW" altLang="zh-TW" sz="4800" b="1" dirty="0">
              <a:solidFill>
                <a:srgbClr val="002060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微軟正黑體" pitchFamily="34" charset="-120"/>
              <a:ea typeface="微軟正黑體" pitchFamily="34" charset="-120"/>
            </a:endParaRPr>
          </a:p>
          <a:p>
            <a:pPr marL="509588" indent="-509588">
              <a:spcBef>
                <a:spcPct val="50000"/>
              </a:spcBef>
              <a:buClr>
                <a:schemeClr val="accent2"/>
              </a:buClr>
              <a:buSzPct val="75000"/>
              <a:buFont typeface="Monotype Sorts" pitchFamily="2" charset="2"/>
              <a:buNone/>
              <a:tabLst>
                <a:tab pos="457200" algn="l"/>
              </a:tabLst>
            </a:pPr>
            <a:endParaRPr lang="en-US" altLang="zh-TW" b="1" dirty="0">
              <a:solidFill>
                <a:schemeClr val="accent6">
                  <a:lumMod val="75000"/>
                </a:schemeClr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7" name="圖片 16" descr="emai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75856" y="4221088"/>
            <a:ext cx="1755452" cy="2049026"/>
          </a:xfrm>
          <a:prstGeom prst="rect">
            <a:avLst/>
          </a:prstGeom>
        </p:spPr>
      </p:pic>
      <p:pic>
        <p:nvPicPr>
          <p:cNvPr id="47116" name="Picture 12" descr="3D_3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1556792"/>
            <a:ext cx="1728282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7" name="Picture 13" descr="2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387" y="3284984"/>
            <a:ext cx="1584325" cy="157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橢圓形圖說文字 17"/>
          <p:cNvSpPr/>
          <p:nvPr/>
        </p:nvSpPr>
        <p:spPr bwMode="auto">
          <a:xfrm>
            <a:off x="4572000" y="1412776"/>
            <a:ext cx="4499992" cy="2736304"/>
          </a:xfrm>
          <a:prstGeom prst="wedgeEllipseCallout">
            <a:avLst>
              <a:gd name="adj1" fmla="val 23429"/>
              <a:gd name="adj2" fmla="val 6180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gradFill flip="none" rotWithShape="1">
                <a:gsLst>
                  <a:gs pos="0">
                    <a:schemeClr val="tx1">
                      <a:tint val="66000"/>
                      <a:satMod val="160000"/>
                    </a:schemeClr>
                  </a:gs>
                  <a:gs pos="50000">
                    <a:schemeClr val="tx1">
                      <a:tint val="44500"/>
                      <a:satMod val="160000"/>
                    </a:schemeClr>
                  </a:gs>
                  <a:gs pos="100000">
                    <a:schemeClr val="tx1">
                      <a:tint val="23500"/>
                      <a:satMod val="160000"/>
                    </a:schemeClr>
                  </a:gs>
                </a:gsLst>
                <a:lin ang="2700000" scaled="1"/>
                <a:tileRect/>
              </a:gradFill>
              <a:effectLst/>
              <a:latin typeface="Arial" charset="0"/>
            </a:endParaRPr>
          </a:p>
        </p:txBody>
      </p: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5004048" y="2348880"/>
            <a:ext cx="3744416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zh-TW" altLang="en-GB" sz="3200" b="1" dirty="0" smtClean="0"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軟正黑體" pitchFamily="34" charset="-120"/>
              </a:rPr>
              <a:t>計劃</a:t>
            </a:r>
            <a:r>
              <a:rPr lang="zh-TW" altLang="en-US" sz="3200" b="1" dirty="0" smtClean="0"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全年接受申請</a:t>
            </a:r>
            <a:endParaRPr lang="en-US" altLang="zh-TW" sz="3200" b="1" dirty="0" smtClean="0">
              <a:solidFill>
                <a:srgbClr val="FFFF0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algn="ctr" eaLnBrk="0" hangingPunct="0"/>
            <a:r>
              <a:rPr lang="zh-TW" altLang="en-US" sz="3200" b="1" dirty="0" smtClean="0"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手續簡單</a:t>
            </a:r>
            <a:r>
              <a:rPr lang="zh-TW" altLang="zh-TW" sz="3200" b="1" dirty="0" smtClean="0"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軟正黑體" pitchFamily="34" charset="-120"/>
              </a:rPr>
              <a:t>方</a:t>
            </a:r>
            <a:r>
              <a:rPr lang="zh-TW" altLang="en-US" sz="3200" b="1" dirty="0" smtClean="0"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便</a:t>
            </a:r>
            <a:endParaRPr lang="zh-CN" altLang="zh-TW" sz="3200" b="1" u="sng" dirty="0">
              <a:solidFill>
                <a:schemeClr val="accent6">
                  <a:lumMod val="50000"/>
                </a:schemeClr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4788024" y="1772816"/>
            <a:ext cx="4032448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zh-TW" altLang="en-US" sz="3200" b="1" dirty="0" smtClean="0">
                <a:solidFill>
                  <a:srgbClr val="CCEC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未參與計劃</a:t>
            </a:r>
            <a:endParaRPr lang="en-US" altLang="zh-TW" sz="3200" b="1" dirty="0" smtClean="0">
              <a:solidFill>
                <a:srgbClr val="CCECFF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algn="ctr" eaLnBrk="0" hangingPunct="0"/>
            <a:r>
              <a:rPr lang="zh-TW" altLang="en-US" sz="3200" b="1" dirty="0" smtClean="0">
                <a:solidFill>
                  <a:srgbClr val="CCEC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的大廈儘快申請</a:t>
            </a:r>
            <a:endParaRPr lang="en-US" altLang="zh-TW" sz="3200" b="1" dirty="0" smtClean="0">
              <a:solidFill>
                <a:srgbClr val="CCECFF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algn="ctr" eaLnBrk="0" hangingPunct="0"/>
            <a:endParaRPr lang="en-US" altLang="zh-TW" sz="1200" b="1" dirty="0" smtClean="0">
              <a:solidFill>
                <a:srgbClr val="CCECFF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algn="ctr" eaLnBrk="0" hangingPunct="0"/>
            <a:r>
              <a:rPr lang="zh-TW" altLang="en-US" sz="3200" b="1" dirty="0" smtClean="0"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已參與計劃的大廈</a:t>
            </a:r>
            <a:endParaRPr lang="en-US" altLang="zh-TW" sz="3200" b="1" dirty="0" smtClean="0">
              <a:solidFill>
                <a:srgbClr val="FF000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algn="ctr" eaLnBrk="0" hangingPunct="0"/>
            <a:r>
              <a:rPr lang="zh-TW" altLang="en-US" sz="3200" b="1" dirty="0" smtClean="0"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能繼續保養系统</a:t>
            </a:r>
          </a:p>
        </p:txBody>
      </p:sp>
      <p:pic>
        <p:nvPicPr>
          <p:cNvPr id="16" name="圖片 15" descr="wsd_Logo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40488" y="6560717"/>
            <a:ext cx="1853373" cy="306808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4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4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1000"/>
                                        <p:tgtEl>
                                          <p:spTgt spid="47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1000"/>
                                        <p:tgtEl>
                                          <p:spTgt spid="47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3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2" grpId="0"/>
      <p:bldP spid="15" grpId="0" animBg="1"/>
      <p:bldP spid="63491" grpId="0"/>
      <p:bldP spid="18" grpId="0" animBg="1"/>
      <p:bldP spid="20" grpId="1"/>
      <p:bldP spid="22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5076"/>
            <a:ext cx="9144000" cy="647700"/>
          </a:xfrm>
        </p:spPr>
        <p:txBody>
          <a:bodyPr lIns="92075" tIns="46038" rIns="92075" bIns="46038"/>
          <a:lstStyle/>
          <a:p>
            <a:pPr eaLnBrk="1" hangingPunct="1"/>
            <a:r>
              <a:rPr lang="en-US" altLang="en-GB" sz="3200" b="1" u="sng" dirty="0" err="1" smtClean="0">
                <a:solidFill>
                  <a:schemeClr val="accent6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評核</a:t>
            </a:r>
            <a:r>
              <a:rPr lang="en-GB" altLang="zh-TW" sz="3200" b="1" u="sng" dirty="0" smtClean="0">
                <a:solidFill>
                  <a:schemeClr val="accent6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準</a:t>
            </a:r>
            <a:r>
              <a:rPr lang="zh-TW" altLang="en-GB" sz="3200" b="1" u="sng" dirty="0" smtClean="0">
                <a:solidFill>
                  <a:schemeClr val="accent6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則</a:t>
            </a:r>
            <a:endParaRPr lang="zh-TW" altLang="en-US" sz="3200" b="1" u="sng" dirty="0" smtClean="0">
              <a:solidFill>
                <a:schemeClr val="accent6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0419" name="Rectangle 3"/>
          <p:cNvSpPr>
            <a:spLocks noChangeArrowheads="1"/>
          </p:cNvSpPr>
          <p:nvPr/>
        </p:nvSpPr>
        <p:spPr bwMode="auto">
          <a:xfrm>
            <a:off x="2051720" y="1772816"/>
            <a:ext cx="6663684" cy="2401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marL="692150" indent="-692150" algn="just">
              <a:spcBef>
                <a:spcPct val="50000"/>
              </a:spcBef>
              <a:buClr>
                <a:schemeClr val="folHlink"/>
              </a:buClr>
              <a:buSzPct val="75000"/>
              <a:tabLst>
                <a:tab pos="692150" algn="l"/>
              </a:tabLst>
            </a:pPr>
            <a:r>
              <a:rPr lang="en-US" altLang="zh-TW" sz="3000" b="1" dirty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(1)	</a:t>
            </a:r>
            <a:r>
              <a:rPr lang="zh-TW" altLang="en-US" sz="3000" b="1" dirty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沖廁水系統</a:t>
            </a:r>
            <a:r>
              <a:rPr lang="zh-TW" altLang="zh-TW" sz="3000" b="1" dirty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須</a:t>
            </a:r>
            <a:r>
              <a:rPr lang="zh-TW" altLang="en-US" sz="3000" b="1" dirty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經</a:t>
            </a:r>
            <a:r>
              <a:rPr lang="zh-TW" altLang="zh-TW" sz="3000" b="1" dirty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由</a:t>
            </a:r>
            <a:r>
              <a:rPr lang="zh-TW" altLang="en-US" sz="3000" b="1" dirty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合資格人士</a:t>
            </a:r>
            <a:r>
              <a:rPr lang="en-US" altLang="zh-TW" sz="3000" b="1" dirty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3000" b="1" dirty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如持牌水喉匠、屋宇裝備工程師或屋宇測量師</a:t>
            </a:r>
            <a:r>
              <a:rPr lang="en-US" altLang="zh-TW" sz="3000" b="1" dirty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sz="3000" b="1" dirty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至少</a:t>
            </a:r>
            <a:r>
              <a:rPr lang="zh-TW" altLang="en-US" sz="30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每</a:t>
            </a:r>
            <a:r>
              <a:rPr lang="en-US" altLang="zh-TW" sz="30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3</a:t>
            </a:r>
            <a:r>
              <a:rPr lang="zh-TW" altLang="en-US" sz="30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個月</a:t>
            </a:r>
            <a:r>
              <a:rPr lang="zh-TW" altLang="en-US" sz="3000" b="1" dirty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檢查一次 </a:t>
            </a:r>
            <a:r>
              <a:rPr lang="en-US" altLang="zh-TW" sz="3000" b="1" dirty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en-US" sz="3000" b="1" dirty="0" err="1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若發現系統有欠妥善的地方，須立即維修</a:t>
            </a:r>
            <a:r>
              <a:rPr lang="en-US" altLang="zh-TW" sz="3000" b="1" dirty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sz="3000" b="1" dirty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  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716434" y="4788959"/>
            <a:ext cx="5871790" cy="1016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marL="692150" indent="-692150">
              <a:spcBef>
                <a:spcPct val="50000"/>
              </a:spcBef>
              <a:buClr>
                <a:schemeClr val="folHlink"/>
              </a:buClr>
              <a:buSzPct val="75000"/>
              <a:buFont typeface="Monotype Sorts" pitchFamily="2" charset="2"/>
              <a:buNone/>
              <a:tabLst>
                <a:tab pos="692150" algn="l"/>
              </a:tabLst>
            </a:pPr>
            <a:r>
              <a:rPr lang="en-US" altLang="zh-TW" sz="3000" b="1" dirty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(2)	</a:t>
            </a:r>
            <a:r>
              <a:rPr lang="zh-TW" altLang="en-US" sz="3000" b="1" dirty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至少</a:t>
            </a:r>
            <a:r>
              <a:rPr lang="zh-TW" altLang="en-US" sz="30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每</a:t>
            </a:r>
            <a:r>
              <a:rPr lang="en-US" altLang="zh-TW" sz="30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6</a:t>
            </a:r>
            <a:r>
              <a:rPr lang="zh-TW" altLang="en-US" sz="30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個月</a:t>
            </a:r>
            <a:r>
              <a:rPr lang="zh-TW" altLang="en-US" sz="3000" b="1" dirty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清洗沖廁水水箱一次</a:t>
            </a:r>
          </a:p>
        </p:txBody>
      </p:sp>
      <p:pic>
        <p:nvPicPr>
          <p:cNvPr id="46093" name="Picture 13" descr="gra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0528" y="1098426"/>
            <a:ext cx="2114550" cy="2114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AutoShape 64"/>
          <p:cNvSpPr>
            <a:spLocks noChangeArrowheads="1"/>
          </p:cNvSpPr>
          <p:nvPr/>
        </p:nvSpPr>
        <p:spPr bwMode="gray">
          <a:xfrm>
            <a:off x="107504" y="116632"/>
            <a:ext cx="685800" cy="685800"/>
          </a:xfrm>
          <a:prstGeom prst="diamond">
            <a:avLst/>
          </a:prstGeom>
          <a:solidFill>
            <a:schemeClr val="accent2"/>
          </a:solidFill>
          <a:ln w="25400" algn="ctr">
            <a:solidFill>
              <a:schemeClr val="bg1"/>
            </a:solidFill>
            <a:miter lim="800000"/>
            <a:headEnd/>
            <a:tailEnd/>
          </a:ln>
          <a:effectLst>
            <a:outerShdw dist="63500" dir="221219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1" name="Text Box 51"/>
          <p:cNvSpPr txBox="1">
            <a:spLocks noChangeArrowheads="1"/>
          </p:cNvSpPr>
          <p:nvPr/>
        </p:nvSpPr>
        <p:spPr bwMode="gray">
          <a:xfrm>
            <a:off x="273772" y="116632"/>
            <a:ext cx="369138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zh-TW" sz="3600" dirty="0" smtClean="0">
                <a:solidFill>
                  <a:schemeClr val="bg1"/>
                </a:solidFill>
                <a:ea typeface="新細明體" charset="-120"/>
              </a:rPr>
              <a:t>2</a:t>
            </a:r>
            <a:endParaRPr lang="en-US" altLang="zh-TW" sz="3600" dirty="0">
              <a:solidFill>
                <a:schemeClr val="bg1"/>
              </a:solidFill>
              <a:ea typeface="新細明體" charset="-120"/>
            </a:endParaRPr>
          </a:p>
        </p:txBody>
      </p:sp>
      <p:pic>
        <p:nvPicPr>
          <p:cNvPr id="16" name="圖片 15" descr="pencil_drawing_red_check_mark-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06125" y="3501008"/>
            <a:ext cx="3502379" cy="3068960"/>
          </a:xfrm>
          <a:prstGeom prst="rect">
            <a:avLst/>
          </a:prstGeom>
        </p:spPr>
      </p:pic>
      <p:pic>
        <p:nvPicPr>
          <p:cNvPr id="10" name="圖片 9" descr="wsd_Logo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40488" y="6560717"/>
            <a:ext cx="1853373" cy="306808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6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9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3"/>
          <p:cNvGraphicFramePr>
            <a:graphicFrameLocks noChangeAspect="1"/>
          </p:cNvGraphicFramePr>
          <p:nvPr/>
        </p:nvGraphicFramePr>
        <p:xfrm>
          <a:off x="179512" y="1196752"/>
          <a:ext cx="8856984" cy="59046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099" name="Rectangle 2"/>
          <p:cNvSpPr>
            <a:spLocks noChangeArrowheads="1"/>
          </p:cNvSpPr>
          <p:nvPr/>
        </p:nvSpPr>
        <p:spPr bwMode="auto">
          <a:xfrm>
            <a:off x="0" y="260648"/>
            <a:ext cx="91440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zh-TW" altLang="en-US" sz="3200" b="1" dirty="0" smtClean="0">
                <a:solidFill>
                  <a:srgbClr val="CCECFF"/>
                </a:solidFill>
                <a:latin typeface="微軟正黑體" pitchFamily="34" charset="-120"/>
                <a:ea typeface="微軟正黑體" pitchFamily="34" charset="-120"/>
              </a:rPr>
              <a:t>有效</a:t>
            </a:r>
            <a:r>
              <a:rPr lang="zh-TW" altLang="en-US" sz="3200" b="1" dirty="0">
                <a:solidFill>
                  <a:srgbClr val="CCECFF"/>
                </a:solidFill>
                <a:latin typeface="微軟正黑體" pitchFamily="34" charset="-120"/>
                <a:ea typeface="微軟正黑體" pitchFamily="34" charset="-120"/>
              </a:rPr>
              <a:t>證書數目</a:t>
            </a:r>
            <a:r>
              <a:rPr lang="en-US" altLang="zh-TW" sz="3600" b="1" dirty="0">
                <a:solidFill>
                  <a:srgbClr val="FF3300"/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3600" b="1" dirty="0">
                <a:solidFill>
                  <a:srgbClr val="FF3300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en-US" altLang="zh-TW" sz="24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4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截至</a:t>
            </a:r>
            <a:r>
              <a:rPr lang="en-US" altLang="zh-TW" sz="2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2014</a:t>
            </a:r>
            <a:r>
              <a:rPr lang="zh-TW" altLang="en-US" sz="2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年</a:t>
            </a:r>
            <a:r>
              <a:rPr lang="en-US" altLang="zh-TW" sz="2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7</a:t>
            </a:r>
            <a:r>
              <a:rPr lang="zh-TW" altLang="en-US" sz="2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月底</a:t>
            </a:r>
            <a:r>
              <a:rPr lang="en-US" altLang="zh-TW" sz="2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en-US" altLang="zh-TW" sz="24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" name="向右箭號 4"/>
          <p:cNvSpPr>
            <a:spLocks noChangeArrowheads="1"/>
          </p:cNvSpPr>
          <p:nvPr/>
        </p:nvSpPr>
        <p:spPr bwMode="auto">
          <a:xfrm rot="20233143">
            <a:off x="553280" y="3404053"/>
            <a:ext cx="8820286" cy="272129"/>
          </a:xfrm>
          <a:prstGeom prst="rightArrow">
            <a:avLst>
              <a:gd name="adj1" fmla="val 50000"/>
              <a:gd name="adj2" fmla="val 26502"/>
            </a:avLst>
          </a:prstGeom>
          <a:solidFill>
            <a:schemeClr val="tx1">
              <a:lumMod val="40000"/>
              <a:lumOff val="60000"/>
              <a:alpha val="49001"/>
            </a:schemeClr>
          </a:solidFill>
          <a:ln w="25400" algn="ctr">
            <a:solidFill>
              <a:srgbClr val="FFFF00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15" name="Picture 23" descr="Certificate - Blu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268761"/>
            <a:ext cx="1080120" cy="15273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/>
            </a:outerShdw>
          </a:effectLst>
        </p:spPr>
      </p:pic>
      <p:sp>
        <p:nvSpPr>
          <p:cNvPr id="18" name="文字方塊 17"/>
          <p:cNvSpPr txBox="1"/>
          <p:nvPr/>
        </p:nvSpPr>
        <p:spPr>
          <a:xfrm>
            <a:off x="4283968" y="5826750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1400" b="1" i="0" u="none" strike="noStrike" kern="1200" baseline="0">
                <a:solidFill>
                  <a:srgbClr val="2B166E"/>
                </a:solidFill>
                <a:latin typeface="微軟正黑體" pitchFamily="34" charset="-120"/>
                <a:ea typeface="微軟正黑體" pitchFamily="34" charset="-120"/>
                <a:cs typeface="新細明體"/>
              </a:defRPr>
            </a:pPr>
            <a:r>
              <a:rPr lang="en-US" altLang="zh-TW" sz="1600" dirty="0" smtClean="0">
                <a:latin typeface="微軟正黑體" pitchFamily="34" charset="-120"/>
                <a:ea typeface="微軟正黑體" pitchFamily="34" charset="-120"/>
              </a:rPr>
              <a:t>2014</a:t>
            </a:r>
            <a:r>
              <a:rPr lang="zh-TW" altLang="en-US" sz="1600" dirty="0" smtClean="0">
                <a:latin typeface="微軟正黑體" pitchFamily="34" charset="-120"/>
                <a:ea typeface="微軟正黑體" pitchFamily="34" charset="-120"/>
              </a:rPr>
              <a:t>年</a:t>
            </a:r>
            <a:endParaRPr lang="zh-TW" altLang="en-US" sz="16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橢圓 9"/>
          <p:cNvSpPr/>
          <p:nvPr/>
        </p:nvSpPr>
        <p:spPr bwMode="auto">
          <a:xfrm>
            <a:off x="8172400" y="1196752"/>
            <a:ext cx="829326" cy="504056"/>
          </a:xfrm>
          <a:prstGeom prst="ellipse">
            <a:avLst/>
          </a:prstGeom>
          <a:noFill/>
          <a:ln w="38100" cap="flat" cmpd="sng" algn="ctr">
            <a:solidFill>
              <a:srgbClr val="9966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zh-TW" dirty="0">
              <a:solidFill>
                <a:srgbClr val="FFFF00"/>
              </a:solidFill>
            </a:endParaRPr>
          </a:p>
        </p:txBody>
      </p:sp>
      <p:sp>
        <p:nvSpPr>
          <p:cNvPr id="11" name="AutoShape 64"/>
          <p:cNvSpPr>
            <a:spLocks noChangeArrowheads="1"/>
          </p:cNvSpPr>
          <p:nvPr/>
        </p:nvSpPr>
        <p:spPr bwMode="gray">
          <a:xfrm>
            <a:off x="107504" y="116632"/>
            <a:ext cx="685800" cy="685800"/>
          </a:xfrm>
          <a:prstGeom prst="diamond">
            <a:avLst/>
          </a:prstGeom>
          <a:solidFill>
            <a:schemeClr val="accent2"/>
          </a:solidFill>
          <a:ln w="25400" algn="ctr">
            <a:solidFill>
              <a:schemeClr val="bg1"/>
            </a:solidFill>
            <a:miter lim="800000"/>
            <a:headEnd/>
            <a:tailEnd/>
          </a:ln>
          <a:effectLst>
            <a:outerShdw dist="63500" dir="221219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6" name="Text Box 51"/>
          <p:cNvSpPr txBox="1">
            <a:spLocks noChangeArrowheads="1"/>
          </p:cNvSpPr>
          <p:nvPr/>
        </p:nvSpPr>
        <p:spPr bwMode="gray">
          <a:xfrm>
            <a:off x="273772" y="116632"/>
            <a:ext cx="369138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zh-TW" sz="3600" dirty="0" smtClean="0">
                <a:solidFill>
                  <a:schemeClr val="bg1"/>
                </a:solidFill>
                <a:ea typeface="新細明體" charset="-120"/>
              </a:rPr>
              <a:t>2</a:t>
            </a:r>
            <a:endParaRPr lang="en-US" altLang="zh-TW" sz="3600" dirty="0">
              <a:solidFill>
                <a:schemeClr val="bg1"/>
              </a:solidFill>
              <a:ea typeface="新細明體" charset="-120"/>
            </a:endParaRPr>
          </a:p>
        </p:txBody>
      </p:sp>
      <p:pic>
        <p:nvPicPr>
          <p:cNvPr id="12" name="圖片 11" descr="wsd_Logo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40488" y="6560717"/>
            <a:ext cx="1853373" cy="306808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P spid="5" grpId="0" animBg="1"/>
      <p:bldP spid="18" grpId="0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2"/>
          <p:cNvSpPr>
            <a:spLocks noChangeArrowheads="1"/>
          </p:cNvSpPr>
          <p:nvPr/>
        </p:nvSpPr>
        <p:spPr bwMode="auto">
          <a:xfrm>
            <a:off x="4479925" y="32004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zh-TW" altLang="en-US" sz="2400" b="0"/>
          </a:p>
        </p:txBody>
      </p:sp>
      <p:graphicFrame>
        <p:nvGraphicFramePr>
          <p:cNvPr id="3074" name="AutoShape 4"/>
          <p:cNvGraphicFramePr>
            <a:graphicFrameLocks noChangeAspect="1"/>
          </p:cNvGraphicFramePr>
          <p:nvPr/>
        </p:nvGraphicFramePr>
        <p:xfrm>
          <a:off x="0" y="0"/>
          <a:ext cx="10477500" cy="6981825"/>
        </p:xfrm>
        <a:graphic>
          <a:graphicData uri="http://schemas.openxmlformats.org/presentationml/2006/ole">
            <p:oleObj spid="_x0000_s165890" name="圖表" r:id="rId4" imgW="0" imgH="0" progId="Excel.Sheet.8">
              <p:embed/>
            </p:oleObj>
          </a:graphicData>
        </a:graphic>
      </p:graphicFrame>
      <p:graphicFrame>
        <p:nvGraphicFramePr>
          <p:cNvPr id="3075" name="AutoShape 5"/>
          <p:cNvGraphicFramePr>
            <a:graphicFrameLocks noChangeAspect="1"/>
          </p:cNvGraphicFramePr>
          <p:nvPr/>
        </p:nvGraphicFramePr>
        <p:xfrm>
          <a:off x="381000" y="1524000"/>
          <a:ext cx="7848600" cy="5230813"/>
        </p:xfrm>
        <a:graphic>
          <a:graphicData uri="http://schemas.openxmlformats.org/presentationml/2006/ole">
            <p:oleObj spid="_x0000_s165891" name="圖表" r:id="rId5" imgW="0" imgH="0" progId="Excel.Sheet.8">
              <p:embed/>
            </p:oleObj>
          </a:graphicData>
        </a:graphic>
      </p:graphicFrame>
      <p:graphicFrame>
        <p:nvGraphicFramePr>
          <p:cNvPr id="11" name="Object 6"/>
          <p:cNvGraphicFramePr>
            <a:graphicFrameLocks noGrp="1" noChangeAspect="1"/>
          </p:cNvGraphicFramePr>
          <p:nvPr>
            <p:ph idx="1"/>
          </p:nvPr>
        </p:nvGraphicFramePr>
        <p:xfrm>
          <a:off x="-468560" y="548680"/>
          <a:ext cx="9836150" cy="60182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079" name="Rectangle 2"/>
          <p:cNvSpPr>
            <a:spLocks noChangeArrowheads="1"/>
          </p:cNvSpPr>
          <p:nvPr/>
        </p:nvSpPr>
        <p:spPr bwMode="auto">
          <a:xfrm>
            <a:off x="0" y="260648"/>
            <a:ext cx="91440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zh-TW" altLang="en-US" sz="3200" b="1" dirty="0" smtClean="0">
                <a:solidFill>
                  <a:srgbClr val="CCECFF"/>
                </a:solidFill>
                <a:latin typeface="微軟正黑體" pitchFamily="34" charset="-120"/>
                <a:ea typeface="微軟正黑體" pitchFamily="34" charset="-120"/>
              </a:rPr>
              <a:t>持有</a:t>
            </a:r>
            <a:r>
              <a:rPr lang="zh-TW" altLang="en-US" sz="3200" b="1" dirty="0">
                <a:solidFill>
                  <a:srgbClr val="CCECFF"/>
                </a:solidFill>
                <a:latin typeface="微軟正黑體" pitchFamily="34" charset="-120"/>
                <a:ea typeface="微軟正黑體" pitchFamily="34" charset="-120"/>
              </a:rPr>
              <a:t>有效</a:t>
            </a:r>
            <a:r>
              <a:rPr lang="zh-TW" altLang="en-US" sz="3200" b="1" dirty="0" smtClean="0">
                <a:solidFill>
                  <a:srgbClr val="CCECFF"/>
                </a:solidFill>
                <a:latin typeface="微軟正黑體" pitchFamily="34" charset="-120"/>
                <a:ea typeface="微軟正黑體" pitchFamily="34" charset="-120"/>
              </a:rPr>
              <a:t>證書的</a:t>
            </a:r>
            <a:r>
              <a:rPr lang="zh-TW" altLang="en-US" sz="3200" b="1" dirty="0">
                <a:solidFill>
                  <a:srgbClr val="CCECFF"/>
                </a:solidFill>
                <a:latin typeface="微軟正黑體" pitchFamily="34" charset="-120"/>
                <a:ea typeface="微軟正黑體" pitchFamily="34" charset="-120"/>
              </a:rPr>
              <a:t>用户數目</a:t>
            </a:r>
            <a:r>
              <a:rPr lang="en-US" altLang="zh-TW" sz="3200" b="1" dirty="0">
                <a:solidFill>
                  <a:srgbClr val="FF3300"/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3200" b="1" dirty="0">
                <a:solidFill>
                  <a:srgbClr val="FF3300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en-US" altLang="zh-TW" sz="24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4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截至</a:t>
            </a:r>
            <a:r>
              <a:rPr lang="en-US" altLang="zh-TW" sz="2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2014</a:t>
            </a:r>
            <a:r>
              <a:rPr lang="zh-TW" altLang="en-US" sz="2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年</a:t>
            </a:r>
            <a:r>
              <a:rPr lang="en-US" altLang="zh-TW" sz="2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7</a:t>
            </a:r>
            <a:r>
              <a:rPr lang="zh-TW" altLang="en-US" sz="2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月底</a:t>
            </a:r>
            <a:r>
              <a:rPr lang="en-US" altLang="zh-TW" sz="2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en-US" altLang="zh-TW" sz="24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向右箭號 7"/>
          <p:cNvSpPr>
            <a:spLocks noChangeArrowheads="1"/>
          </p:cNvSpPr>
          <p:nvPr/>
        </p:nvSpPr>
        <p:spPr bwMode="auto">
          <a:xfrm rot="19875771">
            <a:off x="737578" y="3571123"/>
            <a:ext cx="8454454" cy="293687"/>
          </a:xfrm>
          <a:prstGeom prst="rightArrow">
            <a:avLst>
              <a:gd name="adj1" fmla="val 50000"/>
              <a:gd name="adj2" fmla="val 37997"/>
            </a:avLst>
          </a:prstGeom>
          <a:solidFill>
            <a:srgbClr val="FF0000">
              <a:alpha val="42999"/>
            </a:srgbClr>
          </a:solidFill>
          <a:ln w="25400" algn="ctr">
            <a:solidFill>
              <a:srgbClr val="99CCFF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4" name="橢圓 13"/>
          <p:cNvSpPr/>
          <p:nvPr/>
        </p:nvSpPr>
        <p:spPr bwMode="auto">
          <a:xfrm>
            <a:off x="7884368" y="1124744"/>
            <a:ext cx="1152128" cy="50405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zh-TW"/>
          </a:p>
        </p:txBody>
      </p:sp>
      <p:sp>
        <p:nvSpPr>
          <p:cNvPr id="16" name="AutoShape 64"/>
          <p:cNvSpPr>
            <a:spLocks noChangeArrowheads="1"/>
          </p:cNvSpPr>
          <p:nvPr/>
        </p:nvSpPr>
        <p:spPr bwMode="gray">
          <a:xfrm>
            <a:off x="107504" y="116632"/>
            <a:ext cx="685800" cy="685800"/>
          </a:xfrm>
          <a:prstGeom prst="diamond">
            <a:avLst/>
          </a:prstGeom>
          <a:solidFill>
            <a:schemeClr val="accent2"/>
          </a:solidFill>
          <a:ln w="25400" algn="ctr">
            <a:solidFill>
              <a:schemeClr val="bg1"/>
            </a:solidFill>
            <a:miter lim="800000"/>
            <a:headEnd/>
            <a:tailEnd/>
          </a:ln>
          <a:effectLst>
            <a:outerShdw dist="63500" dir="221219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7" name="Text Box 51"/>
          <p:cNvSpPr txBox="1">
            <a:spLocks noChangeArrowheads="1"/>
          </p:cNvSpPr>
          <p:nvPr/>
        </p:nvSpPr>
        <p:spPr bwMode="gray">
          <a:xfrm>
            <a:off x="273772" y="116632"/>
            <a:ext cx="369138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zh-TW" sz="3600" dirty="0" smtClean="0">
                <a:solidFill>
                  <a:schemeClr val="bg1"/>
                </a:solidFill>
                <a:ea typeface="新細明體" charset="-120"/>
              </a:rPr>
              <a:t>2</a:t>
            </a:r>
            <a:endParaRPr lang="en-US" altLang="zh-TW" sz="3600" dirty="0">
              <a:solidFill>
                <a:schemeClr val="bg1"/>
              </a:solidFill>
              <a:ea typeface="新細明體" charset="-120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4355976" y="5877272"/>
            <a:ext cx="792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1400" b="1" i="0" u="none" strike="noStrike" kern="1200" baseline="0">
                <a:solidFill>
                  <a:srgbClr val="2B166E"/>
                </a:solidFill>
                <a:latin typeface="微軟正黑體" pitchFamily="34" charset="-120"/>
                <a:ea typeface="微軟正黑體" pitchFamily="34" charset="-120"/>
                <a:cs typeface="新細明體"/>
              </a:defRPr>
            </a:pP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2014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年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1187624" y="5877272"/>
            <a:ext cx="792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1400" b="1" i="0" u="none" strike="noStrike" kern="1200" baseline="0">
                <a:solidFill>
                  <a:srgbClr val="2B166E"/>
                </a:solidFill>
                <a:latin typeface="微軟正黑體" pitchFamily="34" charset="-120"/>
                <a:ea typeface="微軟正黑體" pitchFamily="34" charset="-120"/>
                <a:cs typeface="新細明體"/>
              </a:defRPr>
            </a:pP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2013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年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5" name="圖片 14" descr="wsd_Logo3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240488" y="6560717"/>
            <a:ext cx="1853373" cy="306808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  <p:bldP spid="8" grpId="0" animBg="1"/>
      <p:bldP spid="14" grpId="0" animBg="1"/>
      <p:bldP spid="20" grpId="0"/>
      <p:bldP spid="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13"/>
          <p:cNvSpPr>
            <a:spLocks noGrp="1" noChangeArrowheads="1"/>
          </p:cNvSpPr>
          <p:nvPr>
            <p:ph type="title"/>
          </p:nvPr>
        </p:nvSpPr>
        <p:spPr>
          <a:xfrm>
            <a:off x="0" y="125760"/>
            <a:ext cx="9144000" cy="1143000"/>
          </a:xfrm>
        </p:spPr>
        <p:txBody>
          <a:bodyPr/>
          <a:lstStyle/>
          <a:p>
            <a:r>
              <a:rPr lang="zh-TW" altLang="en-US" b="1" dirty="0" smtClean="0">
                <a:solidFill>
                  <a:srgbClr val="CCECFF"/>
                </a:solidFill>
                <a:latin typeface="微軟正黑體" pitchFamily="34" charset="-120"/>
                <a:ea typeface="微軟正黑體" pitchFamily="34" charset="-120"/>
              </a:rPr>
              <a:t>證書的分佈</a:t>
            </a:r>
            <a:r>
              <a:rPr lang="en-US" altLang="zh-TW" sz="3600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3600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en-US" altLang="zh-TW" sz="2400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400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截至</a:t>
            </a:r>
            <a:r>
              <a:rPr lang="en-US" altLang="zh-TW" sz="2400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2014</a:t>
            </a:r>
            <a:r>
              <a:rPr lang="zh-TW" altLang="en-US" sz="2400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年</a:t>
            </a:r>
            <a:r>
              <a:rPr lang="en-US" altLang="zh-TW" sz="2400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7</a:t>
            </a:r>
            <a:r>
              <a:rPr lang="zh-TW" altLang="en-US" sz="2400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月底</a:t>
            </a:r>
            <a:r>
              <a:rPr lang="en-US" altLang="zh-TW" sz="2400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</a:p>
        </p:txBody>
      </p:sp>
      <p:sp>
        <p:nvSpPr>
          <p:cNvPr id="2052" name="Rectangle 3"/>
          <p:cNvSpPr>
            <a:spLocks noChangeArrowheads="1"/>
          </p:cNvSpPr>
          <p:nvPr/>
        </p:nvSpPr>
        <p:spPr bwMode="auto">
          <a:xfrm>
            <a:off x="990600" y="586740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zh-TW" altLang="en-US" sz="1800" b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053" name="Rectangle 4"/>
          <p:cNvSpPr>
            <a:spLocks noChangeArrowheads="1"/>
          </p:cNvSpPr>
          <p:nvPr/>
        </p:nvSpPr>
        <p:spPr bwMode="auto">
          <a:xfrm>
            <a:off x="4479925" y="320040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zh-TW" altLang="en-US" sz="1800" b="0">
              <a:latin typeface="微軟正黑體" pitchFamily="34" charset="-120"/>
              <a:ea typeface="微軟正黑體" pitchFamily="34" charset="-120"/>
            </a:endParaRPr>
          </a:p>
        </p:txBody>
      </p:sp>
      <p:graphicFrame>
        <p:nvGraphicFramePr>
          <p:cNvPr id="31" name="Object 3"/>
          <p:cNvGraphicFramePr>
            <a:graphicFrameLocks noChangeAspect="1"/>
          </p:cNvGraphicFramePr>
          <p:nvPr/>
        </p:nvGraphicFramePr>
        <p:xfrm>
          <a:off x="179512" y="1484784"/>
          <a:ext cx="7899400" cy="4813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13" name="直線接點 12"/>
          <p:cNvCxnSpPr/>
          <p:nvPr/>
        </p:nvCxnSpPr>
        <p:spPr>
          <a:xfrm flipH="1" flipV="1">
            <a:off x="2555776" y="2492896"/>
            <a:ext cx="792088" cy="435918"/>
          </a:xfrm>
          <a:prstGeom prst="line">
            <a:avLst/>
          </a:prstGeom>
          <a:ln w="25400">
            <a:solidFill>
              <a:srgbClr val="99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接點 15"/>
          <p:cNvCxnSpPr>
            <a:endCxn id="37" idx="0"/>
          </p:cNvCxnSpPr>
          <p:nvPr/>
        </p:nvCxnSpPr>
        <p:spPr>
          <a:xfrm>
            <a:off x="7020272" y="4300835"/>
            <a:ext cx="648147" cy="720080"/>
          </a:xfrm>
          <a:prstGeom prst="line">
            <a:avLst/>
          </a:prstGeom>
          <a:ln w="25400">
            <a:solidFill>
              <a:srgbClr val="99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接點 16"/>
          <p:cNvCxnSpPr/>
          <p:nvPr/>
        </p:nvCxnSpPr>
        <p:spPr>
          <a:xfrm flipV="1">
            <a:off x="7236296" y="3789040"/>
            <a:ext cx="791543" cy="288032"/>
          </a:xfrm>
          <a:prstGeom prst="line">
            <a:avLst/>
          </a:prstGeom>
          <a:ln w="25400">
            <a:solidFill>
              <a:srgbClr val="99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 17"/>
          <p:cNvCxnSpPr>
            <a:endCxn id="38" idx="2"/>
          </p:cNvCxnSpPr>
          <p:nvPr/>
        </p:nvCxnSpPr>
        <p:spPr>
          <a:xfrm flipV="1">
            <a:off x="6876256" y="2629173"/>
            <a:ext cx="1079971" cy="1159867"/>
          </a:xfrm>
          <a:prstGeom prst="line">
            <a:avLst/>
          </a:prstGeom>
          <a:ln w="25400">
            <a:solidFill>
              <a:srgbClr val="99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接點 18"/>
          <p:cNvCxnSpPr>
            <a:endCxn id="39" idx="2"/>
          </p:cNvCxnSpPr>
          <p:nvPr/>
        </p:nvCxnSpPr>
        <p:spPr>
          <a:xfrm flipV="1">
            <a:off x="5580112" y="2182798"/>
            <a:ext cx="215194" cy="1462227"/>
          </a:xfrm>
          <a:prstGeom prst="line">
            <a:avLst/>
          </a:prstGeom>
          <a:ln w="25400">
            <a:solidFill>
              <a:srgbClr val="99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接點 19"/>
          <p:cNvCxnSpPr/>
          <p:nvPr/>
        </p:nvCxnSpPr>
        <p:spPr>
          <a:xfrm flipV="1">
            <a:off x="2771800" y="4725144"/>
            <a:ext cx="576064" cy="720080"/>
          </a:xfrm>
          <a:prstGeom prst="line">
            <a:avLst/>
          </a:prstGeom>
          <a:ln w="25400">
            <a:solidFill>
              <a:srgbClr val="99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接點 20"/>
          <p:cNvCxnSpPr>
            <a:endCxn id="40" idx="0"/>
          </p:cNvCxnSpPr>
          <p:nvPr/>
        </p:nvCxnSpPr>
        <p:spPr>
          <a:xfrm>
            <a:off x="5436096" y="4653136"/>
            <a:ext cx="252165" cy="1008112"/>
          </a:xfrm>
          <a:prstGeom prst="line">
            <a:avLst/>
          </a:prstGeom>
          <a:ln w="25400">
            <a:solidFill>
              <a:srgbClr val="99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Box 15"/>
          <p:cNvSpPr txBox="1">
            <a:spLocks noChangeArrowheads="1"/>
          </p:cNvSpPr>
          <p:nvPr/>
        </p:nvSpPr>
        <p:spPr bwMode="auto">
          <a:xfrm>
            <a:off x="1076226" y="2060848"/>
            <a:ext cx="1479550" cy="568325"/>
          </a:xfrm>
          <a:prstGeom prst="rect">
            <a:avLst/>
          </a:prstGeom>
          <a:ln w="19050">
            <a:solidFill>
              <a:srgbClr val="996600"/>
            </a:solidFill>
            <a:miter lim="800000"/>
            <a:headEnd/>
            <a:tailEnd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私人住宅樓宇</a:t>
            </a:r>
            <a:endParaRPr lang="en-US" altLang="zh-TW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en-US" altLang="zh-TW" sz="1400" b="1" i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(740</a:t>
            </a:r>
            <a:r>
              <a:rPr lang="zh-TW" altLang="en-US" sz="1400" b="1" i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張</a:t>
            </a:r>
            <a:r>
              <a:rPr lang="en-US" altLang="zh-TW" sz="1400" b="1" i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zh-TW" altLang="en-US" sz="1400" b="1" i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6" name="Text Box 15"/>
          <p:cNvSpPr txBox="1">
            <a:spLocks noChangeArrowheads="1"/>
          </p:cNvSpPr>
          <p:nvPr/>
        </p:nvSpPr>
        <p:spPr bwMode="auto">
          <a:xfrm>
            <a:off x="8028384" y="3501008"/>
            <a:ext cx="864096" cy="553998"/>
          </a:xfrm>
          <a:prstGeom prst="rect">
            <a:avLst/>
          </a:prstGeom>
          <a:ln w="19050">
            <a:solidFill>
              <a:srgbClr val="996600"/>
            </a:solidFill>
            <a:miter lim="800000"/>
            <a:headEnd/>
            <a:tailEnd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酒店</a:t>
            </a:r>
          </a:p>
          <a:p>
            <a:pPr algn="ctr"/>
            <a:r>
              <a:rPr lang="en-US" altLang="zh-TW" sz="1400" b="1" i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(7</a:t>
            </a:r>
            <a:r>
              <a:rPr lang="zh-TW" altLang="en-US" sz="1400" b="1" i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張</a:t>
            </a:r>
            <a:r>
              <a:rPr lang="en-US" altLang="zh-TW" sz="1400" b="1" i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zh-TW" altLang="en-US" sz="1400" b="1" i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7" name="Text Box 15"/>
          <p:cNvSpPr txBox="1">
            <a:spLocks noChangeArrowheads="1"/>
          </p:cNvSpPr>
          <p:nvPr/>
        </p:nvSpPr>
        <p:spPr bwMode="auto">
          <a:xfrm>
            <a:off x="6876256" y="5020915"/>
            <a:ext cx="1584325" cy="568325"/>
          </a:xfrm>
          <a:prstGeom prst="rect">
            <a:avLst/>
          </a:prstGeom>
          <a:ln w="19050">
            <a:solidFill>
              <a:srgbClr val="996600"/>
            </a:solidFill>
            <a:miter lim="800000"/>
            <a:headEnd/>
            <a:tailEnd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公共服務</a:t>
            </a:r>
            <a:r>
              <a:rPr lang="en-US" altLang="zh-TW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機構</a:t>
            </a:r>
          </a:p>
          <a:p>
            <a:pPr algn="ctr"/>
            <a:r>
              <a:rPr lang="en-US" altLang="zh-TW" sz="1400" b="1" i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(3</a:t>
            </a:r>
            <a:r>
              <a:rPr lang="zh-TW" altLang="en-US" sz="1400" b="1" i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張</a:t>
            </a:r>
            <a:r>
              <a:rPr lang="en-US" altLang="zh-TW" sz="1400" b="1" i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zh-TW" altLang="en-US" sz="1400" b="1" i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8" name="Text Box 15"/>
          <p:cNvSpPr txBox="1">
            <a:spLocks noChangeArrowheads="1"/>
          </p:cNvSpPr>
          <p:nvPr/>
        </p:nvSpPr>
        <p:spPr bwMode="auto">
          <a:xfrm>
            <a:off x="7236296" y="2060848"/>
            <a:ext cx="1439862" cy="568325"/>
          </a:xfrm>
          <a:prstGeom prst="rect">
            <a:avLst/>
          </a:prstGeom>
          <a:ln w="19050">
            <a:solidFill>
              <a:srgbClr val="996600"/>
            </a:solidFill>
            <a:miter lim="800000"/>
            <a:headEnd/>
            <a:tailEnd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醫院</a:t>
            </a:r>
            <a:r>
              <a:rPr lang="en-US" altLang="zh-TW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護老院</a:t>
            </a:r>
          </a:p>
          <a:p>
            <a:pPr algn="ctr"/>
            <a:r>
              <a:rPr lang="en-US" altLang="zh-TW" sz="1400" b="1" i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(4</a:t>
            </a:r>
            <a:r>
              <a:rPr lang="zh-TW" altLang="en-US" sz="1400" b="1" i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張</a:t>
            </a:r>
            <a:r>
              <a:rPr lang="en-US" altLang="zh-TW" sz="1400" b="1" i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zh-TW" altLang="en-US" sz="1400" b="1" i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9" name="Text Box 15"/>
          <p:cNvSpPr txBox="1">
            <a:spLocks noChangeArrowheads="1"/>
          </p:cNvSpPr>
          <p:nvPr/>
        </p:nvSpPr>
        <p:spPr bwMode="auto">
          <a:xfrm>
            <a:off x="5364088" y="1628800"/>
            <a:ext cx="862435" cy="553998"/>
          </a:xfrm>
          <a:prstGeom prst="rect">
            <a:avLst/>
          </a:prstGeom>
          <a:ln w="19050">
            <a:solidFill>
              <a:srgbClr val="996600"/>
            </a:solidFill>
            <a:miter lim="800000"/>
            <a:headEnd/>
            <a:tailEnd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學校</a:t>
            </a:r>
          </a:p>
          <a:p>
            <a:pPr algn="ctr"/>
            <a:r>
              <a:rPr lang="en-US" altLang="zh-TW" sz="1400" b="1" i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(3</a:t>
            </a:r>
            <a:r>
              <a:rPr lang="zh-TW" altLang="en-US" sz="1400" b="1" i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張</a:t>
            </a:r>
            <a:r>
              <a:rPr lang="en-US" altLang="zh-TW" sz="1400" b="1" i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zh-TW" altLang="en-US" sz="1400" b="1" i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0" name="Text Box 15"/>
          <p:cNvSpPr txBox="1">
            <a:spLocks noChangeArrowheads="1"/>
          </p:cNvSpPr>
          <p:nvPr/>
        </p:nvSpPr>
        <p:spPr bwMode="auto">
          <a:xfrm>
            <a:off x="5004048" y="5661248"/>
            <a:ext cx="1368425" cy="568325"/>
          </a:xfrm>
          <a:prstGeom prst="rect">
            <a:avLst/>
          </a:prstGeom>
          <a:ln w="19050">
            <a:solidFill>
              <a:srgbClr val="996600"/>
            </a:solidFill>
            <a:miter lim="800000"/>
            <a:headEnd/>
            <a:tailEnd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工</a:t>
            </a:r>
            <a:r>
              <a:rPr lang="en-US" altLang="zh-TW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商業樓宇</a:t>
            </a:r>
            <a:endParaRPr lang="en-US" altLang="zh-TW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en-US" altLang="zh-TW" sz="1400" b="1" i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(212</a:t>
            </a:r>
            <a:r>
              <a:rPr lang="zh-TW" altLang="en-US" sz="1400" b="1" i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張</a:t>
            </a:r>
            <a:r>
              <a:rPr lang="en-US" altLang="zh-TW" sz="1400" b="1" i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zh-TW" altLang="en-US" sz="1400" b="1" i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1" name="Text Box 15"/>
          <p:cNvSpPr txBox="1">
            <a:spLocks noChangeArrowheads="1"/>
          </p:cNvSpPr>
          <p:nvPr/>
        </p:nvSpPr>
        <p:spPr bwMode="auto">
          <a:xfrm>
            <a:off x="2051720" y="5445224"/>
            <a:ext cx="1441450" cy="568325"/>
          </a:xfrm>
          <a:prstGeom prst="rect">
            <a:avLst/>
          </a:prstGeom>
          <a:ln>
            <a:solidFill>
              <a:srgbClr val="996600"/>
            </a:solidFill>
            <a:headEnd/>
            <a:tailEnd/>
          </a:ln>
        </p:spPr>
        <p:style>
          <a:lnRef idx="2">
            <a:schemeClr val="accent3"/>
          </a:lnRef>
          <a:fillRef idx="1002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公共住宅樓宇</a:t>
            </a:r>
          </a:p>
          <a:p>
            <a:pPr algn="ctr"/>
            <a:r>
              <a:rPr lang="en-US" altLang="zh-TW" sz="1400" b="1" i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(22</a:t>
            </a:r>
            <a:r>
              <a:rPr lang="zh-TW" altLang="en-US" sz="1400" b="1" i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張</a:t>
            </a:r>
            <a:r>
              <a:rPr lang="en-US" altLang="zh-TW" sz="1400" b="1" i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zh-TW" altLang="en-US" sz="1400" b="1" i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068" name="Text Box 5"/>
          <p:cNvSpPr txBox="1">
            <a:spLocks noChangeArrowheads="1"/>
          </p:cNvSpPr>
          <p:nvPr/>
        </p:nvSpPr>
        <p:spPr bwMode="auto">
          <a:xfrm>
            <a:off x="179512" y="1196752"/>
            <a:ext cx="266429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zh-TW" altLang="en-US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itchFamily="34" charset="-120"/>
              </a:rPr>
              <a:t>有效證書</a:t>
            </a:r>
            <a:r>
              <a:rPr kumimoji="0" lang="zh-TW" altLang="en-US" sz="2000" b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總數</a:t>
            </a:r>
            <a:r>
              <a:rPr kumimoji="0" lang="en-US" altLang="en-US" sz="2000" b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：991</a:t>
            </a:r>
            <a:r>
              <a:rPr kumimoji="0" lang="zh-TW" altLang="en-US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張</a:t>
            </a:r>
            <a:endParaRPr kumimoji="0" lang="zh-TW" altLang="en-US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2" name="Text Box 15"/>
          <p:cNvSpPr txBox="1">
            <a:spLocks noChangeArrowheads="1"/>
          </p:cNvSpPr>
          <p:nvPr/>
        </p:nvSpPr>
        <p:spPr bwMode="auto">
          <a:xfrm>
            <a:off x="1076226" y="2071678"/>
            <a:ext cx="1479550" cy="553998"/>
          </a:xfrm>
          <a:prstGeom prst="rect">
            <a:avLst/>
          </a:prstGeom>
          <a:solidFill>
            <a:srgbClr val="996600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1600" b="1" dirty="0">
                <a:solidFill>
                  <a:srgbClr val="F2F2F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私人住宅樓宇</a:t>
            </a:r>
            <a:endParaRPr lang="en-US" altLang="zh-TW" sz="1600" b="1" dirty="0">
              <a:solidFill>
                <a:srgbClr val="F2F2F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en-US" altLang="zh-TW" sz="1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(740</a:t>
            </a:r>
            <a:r>
              <a:rPr lang="zh-TW" altLang="en-US" sz="1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張</a:t>
            </a:r>
            <a:r>
              <a:rPr lang="en-US" altLang="zh-TW" sz="1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)</a:t>
            </a:r>
            <a:endParaRPr lang="zh-TW" altLang="en-US" sz="1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4" name="AutoShape 64"/>
          <p:cNvSpPr>
            <a:spLocks noChangeArrowheads="1"/>
          </p:cNvSpPr>
          <p:nvPr/>
        </p:nvSpPr>
        <p:spPr bwMode="gray">
          <a:xfrm>
            <a:off x="107504" y="116632"/>
            <a:ext cx="685800" cy="685800"/>
          </a:xfrm>
          <a:prstGeom prst="diamond">
            <a:avLst/>
          </a:prstGeom>
          <a:solidFill>
            <a:schemeClr val="accent2"/>
          </a:solidFill>
          <a:ln w="25400" algn="ctr">
            <a:solidFill>
              <a:schemeClr val="bg1"/>
            </a:solidFill>
            <a:miter lim="800000"/>
            <a:headEnd/>
            <a:tailEnd/>
          </a:ln>
          <a:effectLst>
            <a:outerShdw dist="63500" dir="221219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6" name="Text Box 51"/>
          <p:cNvSpPr txBox="1">
            <a:spLocks noChangeArrowheads="1"/>
          </p:cNvSpPr>
          <p:nvPr/>
        </p:nvSpPr>
        <p:spPr bwMode="gray">
          <a:xfrm>
            <a:off x="273772" y="116632"/>
            <a:ext cx="369138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zh-TW" sz="3600" dirty="0" smtClean="0">
                <a:solidFill>
                  <a:schemeClr val="bg1"/>
                </a:solidFill>
                <a:ea typeface="新細明體" charset="-120"/>
              </a:rPr>
              <a:t>2</a:t>
            </a:r>
            <a:endParaRPr lang="en-US" altLang="zh-TW" sz="3600" dirty="0">
              <a:solidFill>
                <a:schemeClr val="bg1"/>
              </a:solidFill>
              <a:ea typeface="新細明體" charset="-120"/>
            </a:endParaRPr>
          </a:p>
        </p:txBody>
      </p:sp>
      <p:pic>
        <p:nvPicPr>
          <p:cNvPr id="25" name="圖片 24" descr="wsd_Logo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40488" y="6560717"/>
            <a:ext cx="1853373" cy="306808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1" grpId="0">
        <p:bldAsOne/>
      </p:bldGraphic>
      <p:bldP spid="32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2068" grpId="0"/>
      <p:bldP spid="2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95536" y="3573016"/>
            <a:ext cx="8319868" cy="95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marL="404813" indent="-404813" algn="just">
              <a:spcBef>
                <a:spcPct val="50000"/>
              </a:spcBef>
              <a:buClr>
                <a:srgbClr val="000099"/>
              </a:buClr>
              <a:buSzPct val="75000"/>
              <a:buFont typeface="Monotype Sorts" pitchFamily="2" charset="2"/>
              <a:buChar char="n"/>
              <a:tabLst>
                <a:tab pos="404813" algn="l"/>
              </a:tabLst>
            </a:pPr>
            <a:r>
              <a:rPr lang="zh-TW" altLang="en-US" sz="2800" b="1" dirty="0" smtClean="0">
                <a:solidFill>
                  <a:srgbClr val="000099"/>
                </a:solidFill>
                <a:latin typeface="微軟正黑體" pitchFamily="34" charset="-120"/>
                <a:ea typeface="微軟正黑體" pitchFamily="34" charset="-120"/>
              </a:rPr>
              <a:t>根據</a:t>
            </a:r>
            <a:r>
              <a:rPr lang="en-US" altLang="zh-TW" sz="2800" b="1" dirty="0" smtClean="0">
                <a:solidFill>
                  <a:srgbClr val="000099"/>
                </a:solidFill>
                <a:latin typeface="微軟正黑體" pitchFamily="34" charset="-120"/>
                <a:ea typeface="微軟正黑體" pitchFamily="34" charset="-120"/>
              </a:rPr>
              <a:t>《</a:t>
            </a:r>
            <a:r>
              <a:rPr lang="zh-TW" altLang="en-US" sz="2800" b="1" dirty="0" smtClean="0">
                <a:solidFill>
                  <a:srgbClr val="000099"/>
                </a:solidFill>
                <a:latin typeface="微軟正黑體" pitchFamily="34" charset="-120"/>
                <a:ea typeface="微軟正黑體" pitchFamily="34" charset="-120"/>
              </a:rPr>
              <a:t>水務設施條例</a:t>
            </a:r>
            <a:r>
              <a:rPr lang="en-US" altLang="zh-TW" sz="2800" b="1" dirty="0" smtClean="0">
                <a:solidFill>
                  <a:srgbClr val="000099"/>
                </a:solidFill>
                <a:latin typeface="微軟正黑體" pitchFamily="34" charset="-120"/>
                <a:ea typeface="微軟正黑體" pitchFamily="34" charset="-120"/>
              </a:rPr>
              <a:t>》</a:t>
            </a:r>
            <a:r>
              <a:rPr lang="zh-TW" altLang="en-US" sz="2800" b="1" dirty="0" smtClean="0">
                <a:solidFill>
                  <a:srgbClr val="000099"/>
                </a:solidFill>
                <a:latin typeface="微軟正黑體" pitchFamily="34" charset="-120"/>
                <a:ea typeface="微軟正黑體" pitchFamily="34" charset="-120"/>
              </a:rPr>
              <a:t>，用戶</a:t>
            </a:r>
            <a:r>
              <a:rPr lang="zh-TW" altLang="en-US" sz="2800" b="1" dirty="0" smtClean="0">
                <a:solidFill>
                  <a:srgbClr val="000099"/>
                </a:solidFill>
                <a:ea typeface="微軟正黑體" pitchFamily="34" charset="-120"/>
              </a:rPr>
              <a:t>或</a:t>
            </a:r>
            <a:r>
              <a:rPr lang="zh-TW" altLang="en-US" sz="2800" b="1" dirty="0" smtClean="0">
                <a:solidFill>
                  <a:srgbClr val="000099"/>
                </a:solidFill>
                <a:latin typeface="微軟正黑體" pitchFamily="34" charset="-120"/>
                <a:ea typeface="微軟正黑體" pitchFamily="34" charset="-120"/>
              </a:rPr>
              <a:t>註冊代理人須負責維修及保養其內部供水系統</a:t>
            </a:r>
            <a:endParaRPr lang="en-US" altLang="zh-TW" sz="2800" dirty="0">
              <a:solidFill>
                <a:srgbClr val="000099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395536" y="1683323"/>
            <a:ext cx="5400600" cy="138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marL="404813" indent="-404813" algn="just">
              <a:spcBef>
                <a:spcPct val="50000"/>
              </a:spcBef>
              <a:buClr>
                <a:srgbClr val="000099"/>
              </a:buClr>
              <a:buSzPct val="75000"/>
              <a:buFont typeface="Monotype Sorts" pitchFamily="2" charset="2"/>
              <a:buChar char="n"/>
              <a:tabLst>
                <a:tab pos="404813" algn="l"/>
              </a:tabLst>
            </a:pPr>
            <a:r>
              <a:rPr lang="zh-TW" altLang="en-US" sz="2800" b="1" dirty="0" smtClean="0">
                <a:solidFill>
                  <a:srgbClr val="000099"/>
                </a:solidFill>
                <a:latin typeface="微軟正黑體" pitchFamily="34" charset="-120"/>
                <a:ea typeface="微軟正黑體" pitchFamily="34" charset="-120"/>
              </a:rPr>
              <a:t>水務</a:t>
            </a:r>
            <a:r>
              <a:rPr lang="zh-TW" altLang="en-US" sz="2800" b="1" dirty="0" smtClean="0">
                <a:solidFill>
                  <a:srgbClr val="000099"/>
                </a:solidFill>
                <a:ea typeface="微軟正黑體" pitchFamily="34" charset="-120"/>
              </a:rPr>
              <a:t>署供應的食水</a:t>
            </a:r>
            <a:r>
              <a:rPr lang="zh-TW" altLang="en-US" sz="2800" b="1" dirty="0" smtClean="0">
                <a:solidFill>
                  <a:srgbClr val="000099"/>
                </a:solidFill>
                <a:latin typeface="微軟正黑體" pitchFamily="34" charset="-120"/>
                <a:ea typeface="微軟正黑體" pitchFamily="34" charset="-120"/>
              </a:rPr>
              <a:t>／沖廁水</a:t>
            </a:r>
            <a:r>
              <a:rPr lang="zh-TW" altLang="en-US" sz="2800" b="1" dirty="0" smtClean="0">
                <a:solidFill>
                  <a:srgbClr val="000099"/>
                </a:solidFill>
                <a:ea typeface="微軟正黑體" pitchFamily="34" charset="-120"/>
              </a:rPr>
              <a:t>輸送至樓宇大廈後，會經過大廈的內部供水系統運送至各用戶</a:t>
            </a:r>
            <a:endParaRPr lang="en-US" altLang="zh-TW" dirty="0">
              <a:solidFill>
                <a:srgbClr val="000099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755576" y="765076"/>
            <a:ext cx="144016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r>
              <a:rPr lang="zh-TW" altLang="en-US" sz="3200" b="1" u="sng" dirty="0" smtClean="0">
                <a:latin typeface="微軟正黑體" pitchFamily="34" charset="-120"/>
                <a:ea typeface="微軟正黑體" pitchFamily="34" charset="-120"/>
              </a:rPr>
              <a:t>總結</a:t>
            </a:r>
            <a:endParaRPr lang="zh-TW" altLang="en-US" sz="3200" b="1" u="sng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9" name="圖片 18" descr="Conclusion (1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28184" y="1070992"/>
            <a:ext cx="2663957" cy="19979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395536" y="4994530"/>
            <a:ext cx="8319868" cy="95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marL="404813" indent="-404813" algn="just">
              <a:spcBef>
                <a:spcPct val="50000"/>
              </a:spcBef>
              <a:buClr>
                <a:srgbClr val="000099"/>
              </a:buClr>
              <a:buSzPct val="75000"/>
              <a:buFont typeface="Monotype Sorts" pitchFamily="2" charset="2"/>
              <a:buChar char="n"/>
              <a:tabLst>
                <a:tab pos="404813" algn="l"/>
              </a:tabLst>
            </a:pPr>
            <a:r>
              <a:rPr lang="zh-TW" altLang="en-US" sz="2800" b="1" dirty="0" smtClean="0">
                <a:solidFill>
                  <a:srgbClr val="000099"/>
                </a:solidFill>
                <a:ea typeface="微軟正黑體" pitchFamily="34" charset="-120"/>
              </a:rPr>
              <a:t>部分用戶或</a:t>
            </a:r>
            <a:r>
              <a:rPr lang="zh-TW" altLang="en-US" sz="2800" b="1" dirty="0" smtClean="0">
                <a:solidFill>
                  <a:srgbClr val="000099"/>
                </a:solidFill>
                <a:latin typeface="微軟正黑體" pitchFamily="34" charset="-120"/>
                <a:ea typeface="微軟正黑體" pitchFamily="34" charset="-120"/>
              </a:rPr>
              <a:t>註冊</a:t>
            </a:r>
            <a:r>
              <a:rPr lang="zh-TW" altLang="en-US" sz="2800" b="1" dirty="0" smtClean="0">
                <a:solidFill>
                  <a:srgbClr val="000099"/>
                </a:solidFill>
                <a:ea typeface="微軟正黑體" pitchFamily="34" charset="-120"/>
              </a:rPr>
              <a:t>代理人沒有妥善維修及保養其內部供水系統</a:t>
            </a:r>
            <a:r>
              <a:rPr lang="zh-TW" altLang="en-US" sz="2800" b="1" smtClean="0">
                <a:solidFill>
                  <a:srgbClr val="000099"/>
                </a:solidFill>
                <a:ea typeface="微軟正黑體" pitchFamily="34" charset="-120"/>
              </a:rPr>
              <a:t>，引致各種</a:t>
            </a:r>
            <a:r>
              <a:rPr lang="zh-TW" altLang="en-US" sz="2800" b="1" dirty="0" smtClean="0">
                <a:solidFill>
                  <a:srgbClr val="000099"/>
                </a:solidFill>
                <a:ea typeface="微軟正黑體" pitchFamily="34" charset="-120"/>
              </a:rPr>
              <a:t>問題</a:t>
            </a:r>
            <a:endParaRPr lang="en-US" altLang="zh-TW" dirty="0">
              <a:solidFill>
                <a:srgbClr val="000099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8" name="圖片 7" descr="wsd_Logo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40488" y="6560717"/>
            <a:ext cx="1853373" cy="306808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 descr="questi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1052736"/>
            <a:ext cx="5400600" cy="5760640"/>
          </a:xfrm>
          <a:prstGeom prst="rect">
            <a:avLst/>
          </a:prstGeom>
        </p:spPr>
      </p:pic>
      <p:sp>
        <p:nvSpPr>
          <p:cNvPr id="4" name="Text Box 50"/>
          <p:cNvSpPr txBox="1">
            <a:spLocks noChangeArrowheads="1"/>
          </p:cNvSpPr>
          <p:nvPr/>
        </p:nvSpPr>
        <p:spPr bwMode="gray">
          <a:xfrm>
            <a:off x="0" y="2883755"/>
            <a:ext cx="9144000" cy="9233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zh-TW" altLang="en-US" sz="5400" b="1" dirty="0" smtClean="0">
                <a:solidFill>
                  <a:srgbClr val="000099"/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甚 麼 是 內 部 供 水 系 統 </a:t>
            </a:r>
            <a:endParaRPr lang="en-US" altLang="zh-TW" sz="5400" b="1" dirty="0">
              <a:solidFill>
                <a:srgbClr val="000000"/>
              </a:solidFill>
              <a:effectLst>
                <a:glow rad="101600">
                  <a:srgbClr val="FFFF00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新細明體" charset="-120"/>
            </a:endParaRPr>
          </a:p>
        </p:txBody>
      </p:sp>
      <p:sp>
        <p:nvSpPr>
          <p:cNvPr id="6" name="AutoShape 49"/>
          <p:cNvSpPr>
            <a:spLocks noChangeArrowheads="1"/>
          </p:cNvSpPr>
          <p:nvPr/>
        </p:nvSpPr>
        <p:spPr bwMode="gray">
          <a:xfrm>
            <a:off x="107504" y="116632"/>
            <a:ext cx="685800" cy="685800"/>
          </a:xfrm>
          <a:prstGeom prst="diamond">
            <a:avLst/>
          </a:prstGeom>
          <a:solidFill>
            <a:schemeClr val="accent1"/>
          </a:solidFill>
          <a:ln w="25400" algn="ctr">
            <a:solidFill>
              <a:schemeClr val="bg1"/>
            </a:solidFill>
            <a:miter lim="800000"/>
            <a:headEnd/>
            <a:tailEnd/>
          </a:ln>
          <a:effectLst>
            <a:outerShdw dist="63500" dir="221219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" name="Text Box 51"/>
          <p:cNvSpPr txBox="1">
            <a:spLocks noChangeArrowheads="1"/>
          </p:cNvSpPr>
          <p:nvPr/>
        </p:nvSpPr>
        <p:spPr bwMode="gray">
          <a:xfrm>
            <a:off x="251520" y="116632"/>
            <a:ext cx="369138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zh-TW" sz="3600" dirty="0">
                <a:solidFill>
                  <a:schemeClr val="bg1"/>
                </a:solidFill>
                <a:ea typeface="新細明體" charset="-120"/>
              </a:rPr>
              <a:t>1</a:t>
            </a:r>
          </a:p>
        </p:txBody>
      </p:sp>
      <p:pic>
        <p:nvPicPr>
          <p:cNvPr id="8" name="圖片 7" descr="wsd_Logo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40488" y="6560717"/>
            <a:ext cx="1853373" cy="306808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 descr="Conclusion (1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28184" y="1070992"/>
            <a:ext cx="2663957" cy="19979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圖片 10" descr="優質食水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29388" y="3143248"/>
            <a:ext cx="936104" cy="1085613"/>
          </a:xfrm>
          <a:prstGeom prst="rect">
            <a:avLst/>
          </a:prstGeom>
        </p:spPr>
      </p:pic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323528" y="1628800"/>
            <a:ext cx="5544616" cy="2678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marL="404813" indent="-404813" algn="just">
              <a:spcBef>
                <a:spcPct val="50000"/>
              </a:spcBef>
              <a:buClr>
                <a:srgbClr val="000099"/>
              </a:buClr>
              <a:buSzPct val="75000"/>
              <a:buFont typeface="Monotype Sorts" pitchFamily="2" charset="2"/>
              <a:buChar char="n"/>
              <a:tabLst>
                <a:tab pos="404813" algn="l"/>
              </a:tabLst>
            </a:pPr>
            <a:r>
              <a:rPr lang="zh-TW" altLang="en-US" sz="2800" b="1" dirty="0" smtClean="0">
                <a:solidFill>
                  <a:srgbClr val="000099"/>
                </a:solidFill>
                <a:ea typeface="微軟正黑體" pitchFamily="34" charset="-120"/>
              </a:rPr>
              <a:t>為加強業主對樓宇內部</a:t>
            </a:r>
            <a:r>
              <a:rPr lang="zh-TW" altLang="en-US" sz="2800" b="1" dirty="0" smtClean="0">
                <a:solidFill>
                  <a:srgbClr val="000099"/>
                </a:solidFill>
                <a:latin typeface="微軟正黑體" pitchFamily="34" charset="-120"/>
                <a:ea typeface="微軟正黑體" pitchFamily="34" charset="-120"/>
              </a:rPr>
              <a:t>供</a:t>
            </a:r>
            <a:r>
              <a:rPr lang="zh-TW" altLang="en-US" sz="2800" b="1" dirty="0" smtClean="0">
                <a:solidFill>
                  <a:srgbClr val="000099"/>
                </a:solidFill>
                <a:ea typeface="微軟正黑體" pitchFamily="34" charset="-120"/>
              </a:rPr>
              <a:t>水系統須妥善維修的意識，</a:t>
            </a:r>
            <a:r>
              <a:rPr lang="zh-TW" altLang="en-US" sz="2800" b="1" dirty="0" smtClean="0">
                <a:solidFill>
                  <a:srgbClr val="000099"/>
                </a:solidFill>
                <a:latin typeface="微軟正黑體" pitchFamily="34" charset="-120"/>
                <a:ea typeface="微軟正黑體" pitchFamily="34" charset="-120"/>
              </a:rPr>
              <a:t>水務</a:t>
            </a:r>
            <a:r>
              <a:rPr lang="zh-TW" altLang="en-US" sz="2800" b="1" dirty="0" smtClean="0">
                <a:solidFill>
                  <a:srgbClr val="000099"/>
                </a:solidFill>
                <a:ea typeface="微軟正黑體" pitchFamily="34" charset="-120"/>
              </a:rPr>
              <a:t>署分別於</a:t>
            </a:r>
            <a:r>
              <a:rPr lang="en-US" altLang="zh-TW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2002</a:t>
            </a:r>
            <a:r>
              <a:rPr lang="zh-TW" alt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年</a:t>
            </a:r>
            <a:r>
              <a:rPr lang="en-US" altLang="zh-TW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7</a:t>
            </a:r>
            <a:r>
              <a:rPr lang="zh-TW" alt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月</a:t>
            </a:r>
            <a:r>
              <a:rPr lang="zh-TW" altLang="en-US" sz="2800" b="1" dirty="0" smtClean="0">
                <a:solidFill>
                  <a:srgbClr val="000099"/>
                </a:solidFill>
                <a:latin typeface="微軟正黑體" pitchFamily="34" charset="-120"/>
                <a:ea typeface="微軟正黑體" pitchFamily="34" charset="-120"/>
              </a:rPr>
              <a:t>及</a:t>
            </a:r>
            <a:r>
              <a:rPr lang="en-US" altLang="zh-TW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2013</a:t>
            </a:r>
            <a:r>
              <a:rPr lang="zh-TW" alt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年</a:t>
            </a:r>
            <a:r>
              <a:rPr lang="en-US" altLang="zh-TW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7</a:t>
            </a:r>
            <a:r>
              <a:rPr lang="zh-TW" alt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itchFamily="34" charset="-120"/>
              </a:rPr>
              <a:t>月</a:t>
            </a:r>
            <a:r>
              <a:rPr lang="zh-TW" altLang="en-US" sz="2800" b="1" dirty="0" smtClean="0">
                <a:solidFill>
                  <a:srgbClr val="000099"/>
                </a:solidFill>
                <a:ea typeface="微軟正黑體" pitchFamily="34" charset="-120"/>
              </a:rPr>
              <a:t>推出</a:t>
            </a:r>
            <a:r>
              <a:rPr lang="zh-TW" alt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itchFamily="34" charset="-120"/>
              </a:rPr>
              <a:t>「大廈優質食水認可計劃」</a:t>
            </a:r>
            <a:r>
              <a:rPr lang="zh-TW" altLang="en-US" sz="2800" b="1" dirty="0" smtClean="0">
                <a:solidFill>
                  <a:srgbClr val="000099"/>
                </a:solidFill>
                <a:ea typeface="微軟正黑體" pitchFamily="34" charset="-120"/>
              </a:rPr>
              <a:t>及</a:t>
            </a:r>
            <a:r>
              <a:rPr lang="zh-TW" alt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itchFamily="34" charset="-120"/>
              </a:rPr>
              <a:t>「沖廁水系統優質維修認可計劃」</a:t>
            </a:r>
            <a:endParaRPr lang="en-US" altLang="zh-TW" sz="2800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755576" y="765076"/>
            <a:ext cx="223224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r>
              <a:rPr lang="zh-TW" altLang="en-US" sz="3200" b="1" u="sng" dirty="0" smtClean="0">
                <a:latin typeface="微軟正黑體" pitchFamily="34" charset="-120"/>
                <a:ea typeface="微軟正黑體" pitchFamily="34" charset="-120"/>
              </a:rPr>
              <a:t>總結 </a:t>
            </a:r>
            <a:r>
              <a:rPr lang="en-US" altLang="zh-TW" sz="2800" u="sng" dirty="0" smtClean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800" u="sng" dirty="0" smtClean="0">
                <a:latin typeface="微軟正黑體" pitchFamily="34" charset="-120"/>
                <a:ea typeface="微軟正黑體" pitchFamily="34" charset="-120"/>
              </a:rPr>
              <a:t>續</a:t>
            </a:r>
            <a:r>
              <a:rPr lang="en-US" altLang="zh-TW" sz="2800" u="sng" dirty="0" smtClean="0">
                <a:latin typeface="微軟正黑體" pitchFamily="34" charset="-120"/>
                <a:ea typeface="微軟正黑體" pitchFamily="34" charset="-120"/>
              </a:rPr>
              <a:t>)</a:t>
            </a:r>
            <a:endParaRPr lang="zh-TW" altLang="en-US" sz="2800" u="sng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0" name="圖片 9" descr="F_Logo_Blu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703357" y="3143248"/>
            <a:ext cx="973099" cy="969275"/>
          </a:xfrm>
          <a:prstGeom prst="rect">
            <a:avLst/>
          </a:prstGeom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323528" y="4797152"/>
            <a:ext cx="8496944" cy="95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marL="404813" indent="-404813" algn="just">
              <a:spcBef>
                <a:spcPct val="50000"/>
              </a:spcBef>
              <a:buClr>
                <a:srgbClr val="000099"/>
              </a:buClr>
              <a:buSzPct val="75000"/>
              <a:buFont typeface="Monotype Sorts" pitchFamily="2" charset="2"/>
              <a:buChar char="n"/>
              <a:tabLst>
                <a:tab pos="404813" algn="l"/>
              </a:tabLst>
            </a:pPr>
            <a:r>
              <a:rPr lang="zh-TW" altLang="en-US" sz="2800" b="1" dirty="0" smtClean="0">
                <a:solidFill>
                  <a:srgbClr val="000099"/>
                </a:solidFill>
                <a:latin typeface="微軟正黑體" pitchFamily="34" charset="-120"/>
                <a:ea typeface="微軟正黑體" pitchFamily="34" charset="-120"/>
              </a:rPr>
              <a:t>水務</a:t>
            </a:r>
            <a:r>
              <a:rPr lang="zh-TW" altLang="en-US" sz="2800" b="1" dirty="0" smtClean="0">
                <a:solidFill>
                  <a:srgbClr val="000099"/>
                </a:solidFill>
                <a:ea typeface="微軟正黑體" pitchFamily="34" charset="-120"/>
              </a:rPr>
              <a:t>署希望上述的兩個計劃</a:t>
            </a:r>
            <a:r>
              <a:rPr lang="zh-TW" altLang="en-US" sz="2800" b="1" dirty="0" smtClean="0">
                <a:solidFill>
                  <a:srgbClr val="000099"/>
                </a:solidFill>
                <a:latin typeface="微軟正黑體" pitchFamily="34" charset="-120"/>
                <a:ea typeface="微軟正黑體" pitchFamily="34" charset="-120"/>
              </a:rPr>
              <a:t>能減低內部系統出現故障的機會，同時令公眾對本港食水供應更有信心  </a:t>
            </a:r>
            <a:endParaRPr lang="en-US" altLang="zh-TW" sz="2800" b="1" dirty="0">
              <a:solidFill>
                <a:srgbClr val="000099"/>
              </a:solidFill>
              <a:ea typeface="微軟正黑體" pitchFamily="34" charset="-120"/>
            </a:endParaRPr>
          </a:p>
        </p:txBody>
      </p:sp>
      <p:pic>
        <p:nvPicPr>
          <p:cNvPr id="15" name="圖片 14" descr="wsd_Logo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239891" y="6555716"/>
            <a:ext cx="1853373" cy="306808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 descr="Conclusion (1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28184" y="1070992"/>
            <a:ext cx="2663957" cy="19979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圖片 10" descr="優質食水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29388" y="3143248"/>
            <a:ext cx="936104" cy="1085613"/>
          </a:xfrm>
          <a:prstGeom prst="rect">
            <a:avLst/>
          </a:prstGeom>
        </p:spPr>
      </p:pic>
      <p:pic>
        <p:nvPicPr>
          <p:cNvPr id="12" name="圖片 11" descr="wsd_Logo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39891" y="6555716"/>
            <a:ext cx="1853373" cy="306808"/>
          </a:xfrm>
          <a:prstGeom prst="rect">
            <a:avLst/>
          </a:prstGeom>
          <a:ln>
            <a:noFill/>
          </a:ln>
          <a:effectLst/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755576" y="765076"/>
            <a:ext cx="223224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r>
              <a:rPr lang="zh-TW" altLang="en-US" sz="3200" b="1" u="sng" dirty="0" smtClean="0">
                <a:latin typeface="微軟正黑體" pitchFamily="34" charset="-120"/>
                <a:ea typeface="微軟正黑體" pitchFamily="34" charset="-120"/>
              </a:rPr>
              <a:t>總結 </a:t>
            </a:r>
            <a:r>
              <a:rPr lang="en-US" altLang="zh-TW" sz="2800" u="sng" dirty="0" smtClean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800" u="sng" dirty="0" smtClean="0">
                <a:latin typeface="微軟正黑體" pitchFamily="34" charset="-120"/>
                <a:ea typeface="微軟正黑體" pitchFamily="34" charset="-120"/>
              </a:rPr>
              <a:t>續</a:t>
            </a:r>
            <a:r>
              <a:rPr lang="en-US" altLang="zh-TW" sz="2800" u="sng" dirty="0" smtClean="0">
                <a:latin typeface="微軟正黑體" pitchFamily="34" charset="-120"/>
                <a:ea typeface="微軟正黑體" pitchFamily="34" charset="-120"/>
              </a:rPr>
              <a:t>)</a:t>
            </a:r>
            <a:endParaRPr lang="zh-TW" altLang="en-US" sz="2800" u="sng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0" name="圖片 9" descr="F_Logo_Blu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703357" y="3143248"/>
            <a:ext cx="973099" cy="969275"/>
          </a:xfrm>
          <a:prstGeom prst="rect">
            <a:avLst/>
          </a:prstGeom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323528" y="4418466"/>
            <a:ext cx="8496944" cy="138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marL="404813" indent="-404813" algn="just">
              <a:spcBef>
                <a:spcPct val="50000"/>
              </a:spcBef>
              <a:buClr>
                <a:srgbClr val="000099"/>
              </a:buClr>
              <a:buSzPct val="75000"/>
              <a:buFont typeface="Monotype Sorts" pitchFamily="2" charset="2"/>
              <a:buChar char="n"/>
              <a:tabLst>
                <a:tab pos="404813" algn="l"/>
              </a:tabLst>
            </a:pPr>
            <a:r>
              <a:rPr lang="zh-TW" altLang="en-US" sz="2800" b="1" dirty="0" smtClean="0">
                <a:solidFill>
                  <a:srgbClr val="000099"/>
                </a:solidFill>
                <a:latin typeface="微軟正黑體" pitchFamily="34" charset="-120"/>
                <a:ea typeface="微軟正黑體" pitchFamily="34" charset="-120"/>
              </a:rPr>
              <a:t>水務署亦希望</a:t>
            </a:r>
            <a:r>
              <a:rPr lang="zh-TW" altLang="en-US" sz="2800" b="1" dirty="0" smtClean="0">
                <a:solidFill>
                  <a:srgbClr val="000099"/>
                </a:solidFill>
                <a:ea typeface="微軟正黑體" pitchFamily="34" charset="-120"/>
              </a:rPr>
              <a:t>業主</a:t>
            </a:r>
            <a:r>
              <a:rPr lang="zh-TW" altLang="en-US" sz="2800" b="1" dirty="0" smtClean="0">
                <a:solidFill>
                  <a:srgbClr val="000099"/>
                </a:solidFill>
                <a:latin typeface="微軟正黑體" pitchFamily="34" charset="-120"/>
                <a:ea typeface="微軟正黑體" pitchFamily="34" charset="-120"/>
              </a:rPr>
              <a:t>繼續參與計劃，妥善維修樓宇內部食水／</a:t>
            </a:r>
            <a:r>
              <a:rPr lang="zh-TW" altLang="en-US" sz="2800" b="1" dirty="0" smtClean="0">
                <a:solidFill>
                  <a:srgbClr val="000099"/>
                </a:solidFill>
                <a:ea typeface="微軟正黑體" pitchFamily="34" charset="-120"/>
              </a:rPr>
              <a:t>沖廁水</a:t>
            </a:r>
            <a:r>
              <a:rPr lang="zh-TW" altLang="en-US" sz="2800" b="1" dirty="0" smtClean="0">
                <a:solidFill>
                  <a:srgbClr val="000099"/>
                </a:solidFill>
                <a:latin typeface="微軟正黑體" pitchFamily="34" charset="-120"/>
                <a:ea typeface="微軟正黑體" pitchFamily="34" charset="-120"/>
              </a:rPr>
              <a:t>供水系統，以達到確保客戶得享優質自來水並減低內部系統出現故障的機會</a:t>
            </a:r>
            <a:endParaRPr lang="en-US" altLang="zh-TW" sz="2800" b="1" dirty="0">
              <a:solidFill>
                <a:srgbClr val="000099"/>
              </a:solidFill>
              <a:ea typeface="微軟正黑體" pitchFamily="34" charset="-120"/>
            </a:endParaRP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285720" y="1756492"/>
            <a:ext cx="5582424" cy="1816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marL="404813" indent="-404813" algn="just">
              <a:spcBef>
                <a:spcPct val="50000"/>
              </a:spcBef>
              <a:buClr>
                <a:srgbClr val="000099"/>
              </a:buClr>
              <a:buSzPct val="75000"/>
              <a:buFont typeface="Monotype Sorts" pitchFamily="2" charset="2"/>
              <a:buChar char="n"/>
              <a:tabLst>
                <a:tab pos="404813" algn="l"/>
              </a:tabLst>
            </a:pPr>
            <a:r>
              <a:rPr lang="zh-TW" altLang="en-US" sz="2800" b="1" dirty="0" smtClean="0">
                <a:solidFill>
                  <a:srgbClr val="000099"/>
                </a:solidFill>
                <a:latin typeface="微軟正黑體" pitchFamily="34" charset="-120"/>
                <a:ea typeface="微軟正黑體" pitchFamily="34" charset="-120"/>
              </a:rPr>
              <a:t>隨着證書總數的增加以及不斷有新的申請，反映業界支持上述的計劃，並且明白其保養及管理內部供水系統的責任</a:t>
            </a:r>
            <a:endParaRPr lang="en-US" altLang="zh-TW" sz="2800" b="1" dirty="0">
              <a:solidFill>
                <a:srgbClr val="000099"/>
              </a:solidFill>
              <a:ea typeface="微軟正黑體" pitchFamily="34" charset="-120"/>
            </a:endParaRP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/>
          <p:cNvSpPr txBox="1">
            <a:spLocks noChangeArrowheads="1"/>
          </p:cNvSpPr>
          <p:nvPr/>
        </p:nvSpPr>
        <p:spPr bwMode="gray">
          <a:xfrm>
            <a:off x="0" y="2357430"/>
            <a:ext cx="9144000" cy="2015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8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+mj-cs"/>
              </a:rPr>
              <a:t>多 謝</a:t>
            </a:r>
          </a:p>
        </p:txBody>
      </p:sp>
      <p:pic>
        <p:nvPicPr>
          <p:cNvPr id="8" name="圖片 7" descr="QR Code - IS(C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59632" y="5949280"/>
            <a:ext cx="576064" cy="576064"/>
          </a:xfrm>
          <a:prstGeom prst="rect">
            <a:avLst/>
          </a:prstGeom>
        </p:spPr>
      </p:pic>
      <p:pic>
        <p:nvPicPr>
          <p:cNvPr id="9" name="圖片 8" descr="QR Code - QWRSB(C)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0032" y="5949280"/>
            <a:ext cx="576064" cy="576064"/>
          </a:xfrm>
          <a:prstGeom prst="rect">
            <a:avLst/>
          </a:prstGeom>
        </p:spPr>
      </p:pic>
      <p:pic>
        <p:nvPicPr>
          <p:cNvPr id="10" name="圖片 9" descr="QR Code - FWPQMRS(C)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88424" y="5949280"/>
            <a:ext cx="576064" cy="576064"/>
          </a:xfrm>
          <a:prstGeom prst="rect">
            <a:avLst/>
          </a:prstGeom>
        </p:spPr>
      </p:pic>
      <p:sp>
        <p:nvSpPr>
          <p:cNvPr id="11" name="Text Box 50"/>
          <p:cNvSpPr txBox="1">
            <a:spLocks noChangeArrowheads="1"/>
          </p:cNvSpPr>
          <p:nvPr/>
        </p:nvSpPr>
        <p:spPr bwMode="gray">
          <a:xfrm>
            <a:off x="0" y="5951021"/>
            <a:ext cx="1475656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zh-TW" altLang="en-US" b="1" dirty="0" smtClean="0">
                <a:solidFill>
                  <a:srgbClr val="1C5CEC"/>
                </a:solidFill>
                <a:latin typeface="微軟正黑體" pitchFamily="34" charset="-120"/>
                <a:ea typeface="微軟正黑體" pitchFamily="34" charset="-120"/>
              </a:rPr>
              <a:t>內部系統</a:t>
            </a:r>
            <a:endParaRPr lang="en-US" altLang="zh-TW" b="1" dirty="0" smtClean="0">
              <a:solidFill>
                <a:srgbClr val="1C5CEC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0" hangingPunct="0"/>
            <a:r>
              <a:rPr lang="zh-TW" altLang="en-US" b="1" dirty="0" smtClean="0">
                <a:solidFill>
                  <a:srgbClr val="1C5CEC"/>
                </a:solidFill>
                <a:latin typeface="微軟正黑體" pitchFamily="34" charset="-120"/>
                <a:ea typeface="微軟正黑體" pitchFamily="34" charset="-120"/>
              </a:rPr>
              <a:t>的保養</a:t>
            </a:r>
            <a:endParaRPr lang="en-US" altLang="zh-TW" b="1" dirty="0">
              <a:solidFill>
                <a:srgbClr val="1C5CEC"/>
              </a:solidFill>
              <a:ea typeface="新細明體" charset="-120"/>
            </a:endParaRPr>
          </a:p>
        </p:txBody>
      </p:sp>
      <p:sp>
        <p:nvSpPr>
          <p:cNvPr id="12" name="Text Box 55"/>
          <p:cNvSpPr txBox="1">
            <a:spLocks noChangeArrowheads="1"/>
          </p:cNvSpPr>
          <p:nvPr/>
        </p:nvSpPr>
        <p:spPr bwMode="gray">
          <a:xfrm>
            <a:off x="3347864" y="5951021"/>
            <a:ext cx="1584176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zh-TW" altLang="en-US" b="1" dirty="0" smtClean="0">
                <a:solidFill>
                  <a:srgbClr val="1C5CEC"/>
                </a:solidFill>
                <a:latin typeface="微軟正黑體" pitchFamily="34" charset="-120"/>
                <a:ea typeface="微軟正黑體" pitchFamily="34" charset="-120"/>
              </a:rPr>
              <a:t>大廈優質食水認可計劃</a:t>
            </a:r>
            <a:endParaRPr lang="en-US" altLang="zh-TW" b="1" dirty="0">
              <a:solidFill>
                <a:srgbClr val="1C5CEC"/>
              </a:solidFill>
              <a:ea typeface="新細明體" charset="-120"/>
            </a:endParaRPr>
          </a:p>
        </p:txBody>
      </p:sp>
      <p:sp>
        <p:nvSpPr>
          <p:cNvPr id="13" name="Text Box 65"/>
          <p:cNvSpPr txBox="1">
            <a:spLocks noChangeArrowheads="1"/>
          </p:cNvSpPr>
          <p:nvPr/>
        </p:nvSpPr>
        <p:spPr bwMode="gray">
          <a:xfrm>
            <a:off x="6660232" y="5951021"/>
            <a:ext cx="1800200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zh-TW" altLang="en-US" b="1" dirty="0" smtClean="0">
                <a:solidFill>
                  <a:srgbClr val="1C5CEC"/>
                </a:solidFill>
                <a:latin typeface="微軟正黑體" pitchFamily="34" charset="-120"/>
                <a:ea typeface="微軟正黑體" pitchFamily="34" charset="-120"/>
              </a:rPr>
              <a:t>沖廁水系統優質維修認可計劃</a:t>
            </a:r>
            <a:endParaRPr lang="en-US" altLang="zh-TW" b="1" dirty="0">
              <a:solidFill>
                <a:srgbClr val="1C5CEC"/>
              </a:solidFill>
              <a:ea typeface="新細明體" charset="-120"/>
            </a:endParaRPr>
          </a:p>
        </p:txBody>
      </p:sp>
      <p:pic>
        <p:nvPicPr>
          <p:cNvPr id="14" name="圖片 13" descr="wsd_Logo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1520" y="188640"/>
            <a:ext cx="2357453" cy="391147"/>
          </a:xfrm>
          <a:prstGeom prst="rect">
            <a:avLst/>
          </a:prstGeom>
          <a:noFill/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15" name="圖片 14" descr="logo_水務講座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948264" y="260648"/>
            <a:ext cx="1944216" cy="6376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 advTm="9583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17"/>
          <p:cNvSpPr>
            <a:spLocks noChangeArrowheads="1"/>
          </p:cNvSpPr>
          <p:nvPr/>
        </p:nvSpPr>
        <p:spPr bwMode="auto">
          <a:xfrm>
            <a:off x="179512" y="2204864"/>
            <a:ext cx="432048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/>
            <a:r>
              <a:rPr lang="zh-TW" altLang="en-US" sz="28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典型樓宇內部供水系統</a:t>
            </a:r>
            <a:endParaRPr lang="zh-TW" altLang="en-US" sz="2800" b="1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30" name="直線接點 29"/>
          <p:cNvCxnSpPr/>
          <p:nvPr/>
        </p:nvCxnSpPr>
        <p:spPr>
          <a:xfrm>
            <a:off x="4644008" y="1700810"/>
            <a:ext cx="0" cy="4824533"/>
          </a:xfrm>
          <a:prstGeom prst="line">
            <a:avLst/>
          </a:prstGeom>
          <a:ln w="38100">
            <a:solidFill>
              <a:srgbClr val="996600"/>
            </a:solidFill>
            <a:prstDash val="lg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1" name="圖片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512" y="1052736"/>
            <a:ext cx="4776976" cy="5256000"/>
          </a:xfrm>
          <a:prstGeom prst="rect">
            <a:avLst/>
          </a:prstGeom>
        </p:spPr>
      </p:pic>
      <p:sp>
        <p:nvSpPr>
          <p:cNvPr id="33" name="AutoShape 49"/>
          <p:cNvSpPr>
            <a:spLocks noChangeArrowheads="1"/>
          </p:cNvSpPr>
          <p:nvPr/>
        </p:nvSpPr>
        <p:spPr bwMode="gray">
          <a:xfrm>
            <a:off x="107504" y="116632"/>
            <a:ext cx="685800" cy="685800"/>
          </a:xfrm>
          <a:prstGeom prst="diamond">
            <a:avLst/>
          </a:prstGeom>
          <a:solidFill>
            <a:schemeClr val="accent1"/>
          </a:solidFill>
          <a:ln w="25400" algn="ctr">
            <a:solidFill>
              <a:schemeClr val="bg1"/>
            </a:solidFill>
            <a:miter lim="800000"/>
            <a:headEnd/>
            <a:tailEnd/>
          </a:ln>
          <a:effectLst>
            <a:outerShdw dist="63500" dir="221219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4" name="Text Box 51"/>
          <p:cNvSpPr txBox="1">
            <a:spLocks noChangeArrowheads="1"/>
          </p:cNvSpPr>
          <p:nvPr/>
        </p:nvSpPr>
        <p:spPr bwMode="gray">
          <a:xfrm>
            <a:off x="251520" y="116632"/>
            <a:ext cx="369138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zh-TW" sz="3600" dirty="0">
                <a:solidFill>
                  <a:schemeClr val="bg1"/>
                </a:solidFill>
                <a:ea typeface="新細明體" charset="-120"/>
              </a:rPr>
              <a:t>1</a:t>
            </a:r>
          </a:p>
        </p:txBody>
      </p:sp>
      <p:sp>
        <p:nvSpPr>
          <p:cNvPr id="35" name="Rectangle 18"/>
          <p:cNvSpPr>
            <a:spLocks noChangeArrowheads="1"/>
          </p:cNvSpPr>
          <p:nvPr/>
        </p:nvSpPr>
        <p:spPr bwMode="auto">
          <a:xfrm>
            <a:off x="3707904" y="1125843"/>
            <a:ext cx="1224086" cy="646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r"/>
            <a:r>
              <a:rPr lang="zh-TW" altLang="en-US" b="1" dirty="0" smtClean="0">
                <a:solidFill>
                  <a:schemeClr val="accent6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樓宇</a:t>
            </a:r>
            <a:r>
              <a:rPr lang="en-US" altLang="zh-TW" b="1" dirty="0" smtClean="0">
                <a:solidFill>
                  <a:schemeClr val="accent6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b="1" dirty="0" smtClean="0">
                <a:solidFill>
                  <a:schemeClr val="accent6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屋邨地界</a:t>
            </a:r>
            <a:endParaRPr lang="zh-TW" altLang="en-US" b="1" dirty="0">
              <a:solidFill>
                <a:schemeClr val="accent6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7" name="矩形 36"/>
          <p:cNvSpPr/>
          <p:nvPr/>
        </p:nvSpPr>
        <p:spPr bwMode="auto">
          <a:xfrm>
            <a:off x="5004048" y="980728"/>
            <a:ext cx="1944216" cy="4968552"/>
          </a:xfrm>
          <a:prstGeom prst="rect">
            <a:avLst/>
          </a:prstGeom>
          <a:solidFill>
            <a:srgbClr val="1C5CEC">
              <a:alpha val="20000"/>
            </a:srgbClr>
          </a:solidFill>
          <a:ln w="28575" cap="flat" cmpd="sng" algn="ctr">
            <a:solidFill>
              <a:srgbClr val="1C5CEC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8" name="Rectangle 17"/>
          <p:cNvSpPr>
            <a:spLocks noChangeArrowheads="1"/>
          </p:cNvSpPr>
          <p:nvPr/>
        </p:nvSpPr>
        <p:spPr bwMode="auto">
          <a:xfrm>
            <a:off x="5004048" y="4365104"/>
            <a:ext cx="1944216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/>
            <a:r>
              <a:rPr lang="zh-TW" altLang="en-US" sz="2200" b="1" dirty="0" smtClean="0">
                <a:solidFill>
                  <a:srgbClr val="1C5CEC"/>
                </a:solidFill>
                <a:latin typeface="微軟正黑體" pitchFamily="34" charset="-120"/>
                <a:ea typeface="微軟正黑體" pitchFamily="34" charset="-120"/>
              </a:rPr>
              <a:t>內部食水系統</a:t>
            </a:r>
            <a:endParaRPr lang="zh-TW" altLang="en-US" sz="2200" b="1" dirty="0">
              <a:solidFill>
                <a:srgbClr val="1C5CEC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9" name="矩形 38"/>
          <p:cNvSpPr/>
          <p:nvPr/>
        </p:nvSpPr>
        <p:spPr bwMode="auto">
          <a:xfrm>
            <a:off x="7020272" y="980728"/>
            <a:ext cx="1872208" cy="5184576"/>
          </a:xfrm>
          <a:prstGeom prst="rect">
            <a:avLst/>
          </a:prstGeom>
          <a:solidFill>
            <a:srgbClr val="FFFF99">
              <a:alpha val="20000"/>
            </a:srgbClr>
          </a:solidFill>
          <a:ln w="28575" cap="flat" cmpd="sng" algn="ctr">
            <a:solidFill>
              <a:schemeClr val="accent6">
                <a:lumMod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0" name="Rectangle 17"/>
          <p:cNvSpPr>
            <a:spLocks noChangeArrowheads="1"/>
          </p:cNvSpPr>
          <p:nvPr/>
        </p:nvSpPr>
        <p:spPr bwMode="auto">
          <a:xfrm>
            <a:off x="7020272" y="4509120"/>
            <a:ext cx="1872208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/>
            <a:r>
              <a:rPr lang="zh-TW" altLang="en-US" sz="2200" b="1" dirty="0" smtClean="0">
                <a:solidFill>
                  <a:srgbClr val="996600"/>
                </a:solidFill>
                <a:latin typeface="微軟正黑體" pitchFamily="34" charset="-120"/>
                <a:ea typeface="微軟正黑體" pitchFamily="34" charset="-120"/>
              </a:rPr>
              <a:t>內部沖廁水</a:t>
            </a:r>
            <a:endParaRPr lang="en-US" altLang="zh-TW" sz="2200" b="1" dirty="0" smtClean="0">
              <a:solidFill>
                <a:srgbClr val="9966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sz="2200" b="1" dirty="0" smtClean="0">
                <a:solidFill>
                  <a:srgbClr val="996600"/>
                </a:solidFill>
                <a:latin typeface="微軟正黑體" pitchFamily="34" charset="-120"/>
                <a:ea typeface="微軟正黑體" pitchFamily="34" charset="-120"/>
              </a:rPr>
              <a:t>系統</a:t>
            </a:r>
            <a:endParaRPr lang="zh-TW" altLang="en-US" sz="2200" b="1" dirty="0">
              <a:solidFill>
                <a:srgbClr val="9966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1" name="Rectangle 25"/>
          <p:cNvSpPr>
            <a:spLocks noChangeArrowheads="1"/>
          </p:cNvSpPr>
          <p:nvPr/>
        </p:nvSpPr>
        <p:spPr bwMode="auto">
          <a:xfrm>
            <a:off x="107504" y="908720"/>
            <a:ext cx="4498280" cy="5544616"/>
          </a:xfrm>
          <a:prstGeom prst="rect">
            <a:avLst/>
          </a:prstGeom>
          <a:solidFill>
            <a:srgbClr val="CC9900">
              <a:alpha val="36078"/>
            </a:srgbClr>
          </a:solidFill>
          <a:ln w="38100" cmpd="dbl">
            <a:solidFill>
              <a:srgbClr val="CC99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2" name="Rectangle 15"/>
          <p:cNvSpPr>
            <a:spLocks noChangeArrowheads="1"/>
          </p:cNvSpPr>
          <p:nvPr/>
        </p:nvSpPr>
        <p:spPr bwMode="auto">
          <a:xfrm>
            <a:off x="755576" y="5397971"/>
            <a:ext cx="3023741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/>
            <a:r>
              <a:rPr lang="zh-TW" altLang="en-US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食</a:t>
            </a:r>
            <a:r>
              <a:rPr lang="zh-TW" altLang="en-US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水</a:t>
            </a:r>
            <a:r>
              <a:rPr lang="en-US" altLang="zh-TW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沖廁水經</a:t>
            </a:r>
            <a:r>
              <a:rPr lang="zh-TW" altLang="en-US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處理後</a:t>
            </a:r>
            <a:r>
              <a:rPr lang="zh-TW" altLang="en-US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由密封</a:t>
            </a:r>
            <a:r>
              <a:rPr lang="zh-TW" altLang="en-US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水管輸送至用戶地界</a:t>
            </a:r>
          </a:p>
        </p:txBody>
      </p:sp>
      <p:sp>
        <p:nvSpPr>
          <p:cNvPr id="43" name="AutoShape 16"/>
          <p:cNvSpPr>
            <a:spLocks noChangeArrowheads="1"/>
          </p:cNvSpPr>
          <p:nvPr/>
        </p:nvSpPr>
        <p:spPr bwMode="auto">
          <a:xfrm>
            <a:off x="323528" y="6021288"/>
            <a:ext cx="4320480" cy="216024"/>
          </a:xfrm>
          <a:prstGeom prst="rightArrow">
            <a:avLst>
              <a:gd name="adj1" fmla="val 50000"/>
              <a:gd name="adj2" fmla="val 248053"/>
            </a:avLst>
          </a:prstGeom>
          <a:solidFill>
            <a:schemeClr val="accent1">
              <a:alpha val="34000"/>
            </a:schemeClr>
          </a:solidFill>
          <a:ln w="12700">
            <a:solidFill>
              <a:schemeClr val="tx1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zh-TW" altLang="en-US" sz="2400" b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4" name="Rectangle 24"/>
          <p:cNvSpPr>
            <a:spLocks noChangeArrowheads="1"/>
          </p:cNvSpPr>
          <p:nvPr/>
        </p:nvSpPr>
        <p:spPr bwMode="auto">
          <a:xfrm>
            <a:off x="4644008" y="908720"/>
            <a:ext cx="4392488" cy="5544616"/>
          </a:xfrm>
          <a:prstGeom prst="rect">
            <a:avLst/>
          </a:prstGeom>
          <a:solidFill>
            <a:srgbClr val="FF0000">
              <a:alpha val="36078"/>
            </a:srgbClr>
          </a:solidFill>
          <a:ln w="38100" cmpd="dbl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7" name="Rectangle 25"/>
          <p:cNvSpPr>
            <a:spLocks noChangeArrowheads="1"/>
          </p:cNvSpPr>
          <p:nvPr/>
        </p:nvSpPr>
        <p:spPr bwMode="auto">
          <a:xfrm>
            <a:off x="107504" y="908720"/>
            <a:ext cx="4497710" cy="5544616"/>
          </a:xfrm>
          <a:prstGeom prst="rect">
            <a:avLst/>
          </a:prstGeom>
          <a:gradFill flip="none" rotWithShape="1">
            <a:gsLst>
              <a:gs pos="0">
                <a:srgbClr val="CC9900">
                  <a:shade val="30000"/>
                  <a:satMod val="115000"/>
                </a:srgbClr>
              </a:gs>
              <a:gs pos="50000">
                <a:srgbClr val="CC9900">
                  <a:shade val="67500"/>
                  <a:satMod val="115000"/>
                </a:srgbClr>
              </a:gs>
              <a:gs pos="100000">
                <a:srgbClr val="CC9900">
                  <a:shade val="100000"/>
                  <a:satMod val="115000"/>
                </a:srgbClr>
              </a:gs>
            </a:gsLst>
            <a:lin ang="18900000" scaled="1"/>
            <a:tileRect/>
          </a:gradFill>
          <a:ln w="38100" cmpd="dbl">
            <a:solidFill>
              <a:srgbClr val="CC99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5" name="Rectangle 3"/>
          <p:cNvSpPr txBox="1">
            <a:spLocks noChangeArrowheads="1"/>
          </p:cNvSpPr>
          <p:nvPr/>
        </p:nvSpPr>
        <p:spPr bwMode="auto">
          <a:xfrm>
            <a:off x="714348" y="764705"/>
            <a:ext cx="3357586" cy="1008111"/>
          </a:xfrm>
          <a:prstGeom prst="rect">
            <a:avLst/>
          </a:prstGeom>
          <a:gradFill flip="none" rotWithShape="1">
            <a:gsLst>
              <a:gs pos="0">
                <a:srgbClr val="CC9900">
                  <a:shade val="30000"/>
                  <a:satMod val="115000"/>
                </a:srgbClr>
              </a:gs>
              <a:gs pos="50000">
                <a:srgbClr val="CC9900">
                  <a:shade val="67500"/>
                  <a:satMod val="115000"/>
                </a:srgbClr>
              </a:gs>
              <a:gs pos="100000">
                <a:srgbClr val="CC9900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19050">
            <a:solidFill>
              <a:schemeClr val="bg1">
                <a:lumMod val="95000"/>
              </a:schemeClr>
            </a:solidFill>
            <a:miter lim="800000"/>
            <a:headEnd/>
            <a:tailEnd/>
          </a:ln>
        </p:spPr>
        <p:txBody>
          <a:bodyPr lIns="92075" tIns="46038" rIns="92075" bIns="46038" spcCol="0" anchor="ctr"/>
          <a:lstStyle/>
          <a:p>
            <a:pPr algn="ctr">
              <a:lnSpc>
                <a:spcPct val="90000"/>
              </a:lnSpc>
              <a:spcBef>
                <a:spcPts val="600"/>
              </a:spcBef>
              <a:buClr>
                <a:srgbClr val="000099"/>
              </a:buClr>
              <a:buSzPct val="75000"/>
              <a:buFont typeface="Monotype Sorts" pitchFamily="2" charset="2"/>
              <a:buNone/>
              <a:defRPr/>
            </a:pPr>
            <a:r>
              <a:rPr lang="zh-TW" altLang="en-US" sz="24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香港特別行政區政府</a:t>
            </a:r>
            <a:endParaRPr lang="en-US" altLang="zh-TW" sz="2400" b="1" u="sng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algn="ctr">
              <a:lnSpc>
                <a:spcPct val="90000"/>
              </a:lnSpc>
              <a:spcBef>
                <a:spcPts val="600"/>
              </a:spcBef>
              <a:buClr>
                <a:srgbClr val="000099"/>
              </a:buClr>
              <a:buSzPct val="75000"/>
              <a:buFont typeface="Monotype Sorts" pitchFamily="2" charset="2"/>
              <a:buNone/>
              <a:defRPr/>
            </a:pPr>
            <a:r>
              <a:rPr lang="en-US" altLang="zh-TW" sz="24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4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水務署</a:t>
            </a:r>
            <a:r>
              <a:rPr lang="en-US" altLang="zh-TW" sz="24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)</a:t>
            </a:r>
            <a:endParaRPr lang="zh-TW" altLang="en-US" sz="24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8" name="Rectangle 25"/>
          <p:cNvSpPr>
            <a:spLocks noChangeArrowheads="1"/>
          </p:cNvSpPr>
          <p:nvPr/>
        </p:nvSpPr>
        <p:spPr bwMode="auto">
          <a:xfrm>
            <a:off x="4644008" y="908720"/>
            <a:ext cx="4392488" cy="5544616"/>
          </a:xfrm>
          <a:prstGeom prst="rect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18900000" scaled="1"/>
            <a:tileRect/>
          </a:gradFill>
          <a:ln w="38100" cmpd="dbl">
            <a:solidFill>
              <a:srgbClr val="CC99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6" name="Rectangle 3"/>
          <p:cNvSpPr txBox="1">
            <a:spLocks noChangeArrowheads="1"/>
          </p:cNvSpPr>
          <p:nvPr/>
        </p:nvSpPr>
        <p:spPr bwMode="auto">
          <a:xfrm>
            <a:off x="5429256" y="764705"/>
            <a:ext cx="3000396" cy="720079"/>
          </a:xfrm>
          <a:prstGeom prst="rect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8100000" scaled="1"/>
            <a:tileRect/>
          </a:gradFill>
          <a:ln w="19050">
            <a:solidFill>
              <a:schemeClr val="bg1">
                <a:lumMod val="95000"/>
              </a:schemeClr>
            </a:solidFill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>
              <a:spcBef>
                <a:spcPts val="0"/>
              </a:spcBef>
              <a:buClr>
                <a:srgbClr val="000099"/>
              </a:buClr>
              <a:buSzPct val="75000"/>
              <a:buFont typeface="Monotype Sorts" pitchFamily="2" charset="2"/>
              <a:buNone/>
              <a:defRPr/>
            </a:pPr>
            <a:r>
              <a:rPr lang="zh-TW" altLang="en-US" sz="24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用戶／註冊代理人</a:t>
            </a:r>
            <a:endParaRPr lang="en-US" altLang="zh-TW" sz="2400" b="1" u="sng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9" name="Rectangle 3"/>
          <p:cNvSpPr txBox="1">
            <a:spLocks noChangeArrowheads="1"/>
          </p:cNvSpPr>
          <p:nvPr/>
        </p:nvSpPr>
        <p:spPr bwMode="auto">
          <a:xfrm>
            <a:off x="251520" y="2284288"/>
            <a:ext cx="4320480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609600" indent="-609600">
              <a:lnSpc>
                <a:spcPct val="90000"/>
              </a:lnSpc>
              <a:spcBef>
                <a:spcPct val="50000"/>
              </a:spcBef>
              <a:buClr>
                <a:schemeClr val="bg1"/>
              </a:buClr>
              <a:buSzPct val="75000"/>
              <a:buFont typeface="Monotype Sorts" pitchFamily="2" charset="2"/>
              <a:buChar char="u"/>
            </a:pPr>
            <a:r>
              <a:rPr lang="zh-TW" altLang="en-US" sz="3200" b="1" dirty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負責保養及</a:t>
            </a:r>
            <a:r>
              <a:rPr lang="zh-TW" altLang="en-US" sz="3200" b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改善食水／沖廁水供水</a:t>
            </a:r>
            <a:r>
              <a:rPr lang="zh-TW" altLang="en-US" sz="3200" b="1" dirty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系統</a:t>
            </a:r>
          </a:p>
        </p:txBody>
      </p:sp>
      <p:sp>
        <p:nvSpPr>
          <p:cNvPr id="50" name="Rectangle 3"/>
          <p:cNvSpPr txBox="1">
            <a:spLocks noChangeArrowheads="1"/>
          </p:cNvSpPr>
          <p:nvPr/>
        </p:nvSpPr>
        <p:spPr bwMode="auto">
          <a:xfrm>
            <a:off x="251520" y="4024461"/>
            <a:ext cx="432048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609600" indent="-609600">
              <a:lnSpc>
                <a:spcPct val="90000"/>
              </a:lnSpc>
              <a:spcBef>
                <a:spcPct val="50000"/>
              </a:spcBef>
              <a:buClr>
                <a:schemeClr val="bg1"/>
              </a:buClr>
              <a:buSzPct val="75000"/>
              <a:buFont typeface="Monotype Sorts" pitchFamily="2" charset="2"/>
              <a:buChar char="u"/>
            </a:pPr>
            <a:r>
              <a:rPr lang="zh-TW" altLang="en-US" sz="3200" b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確保供應的食水水質，完全符合「世衞」的飲用水水質準則</a:t>
            </a:r>
          </a:p>
          <a:p>
            <a:pPr marL="609600" indent="-609600">
              <a:lnSpc>
                <a:spcPct val="90000"/>
              </a:lnSpc>
              <a:spcBef>
                <a:spcPct val="50000"/>
              </a:spcBef>
              <a:buClr>
                <a:schemeClr val="bg1"/>
              </a:buClr>
              <a:buSzPct val="75000"/>
              <a:buFont typeface="Monotype Sorts" pitchFamily="2" charset="2"/>
              <a:buChar char="u"/>
            </a:pPr>
            <a:endParaRPr lang="zh-TW" altLang="en-US" sz="3200" b="1" dirty="0">
              <a:solidFill>
                <a:schemeClr val="bg1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1" name="Rectangle 3"/>
          <p:cNvSpPr txBox="1">
            <a:spLocks noChangeArrowheads="1"/>
          </p:cNvSpPr>
          <p:nvPr/>
        </p:nvSpPr>
        <p:spPr bwMode="auto">
          <a:xfrm>
            <a:off x="4786314" y="2780928"/>
            <a:ext cx="4143404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609600" indent="-609600" algn="just">
              <a:lnSpc>
                <a:spcPct val="90000"/>
              </a:lnSpc>
              <a:spcBef>
                <a:spcPct val="50000"/>
              </a:spcBef>
              <a:buClr>
                <a:schemeClr val="bg1"/>
              </a:buClr>
              <a:buSzPct val="75000"/>
              <a:buFont typeface="Monotype Sorts" pitchFamily="2" charset="2"/>
              <a:buChar char="u"/>
            </a:pPr>
            <a:r>
              <a:rPr lang="zh-TW" altLang="en-US" sz="3200" b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根據</a:t>
            </a:r>
            <a:r>
              <a:rPr lang="en-US" altLang="zh-TW" sz="3200" b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《</a:t>
            </a:r>
            <a:r>
              <a:rPr lang="zh-TW" altLang="en-US" sz="3200" b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水</a:t>
            </a:r>
            <a:r>
              <a:rPr lang="zh-TW" altLang="en-US" sz="3200" b="1" dirty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務設施</a:t>
            </a:r>
            <a:r>
              <a:rPr lang="zh-TW" altLang="en-US" sz="3200" b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條例</a:t>
            </a:r>
            <a:r>
              <a:rPr lang="en-US" altLang="zh-TW" sz="3200" b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》</a:t>
            </a:r>
            <a:r>
              <a:rPr lang="zh-TW" altLang="en-US" sz="3200" b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，</a:t>
            </a:r>
            <a:r>
              <a:rPr lang="zh-TW" altLang="en-US" sz="3200" b="1" dirty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用戶</a:t>
            </a:r>
            <a:r>
              <a:rPr lang="zh-TW" altLang="en-US" sz="3200" b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／註冊代理人</a:t>
            </a:r>
            <a:r>
              <a:rPr lang="zh-TW" altLang="en-US" sz="3200" b="1" dirty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須</a:t>
            </a:r>
            <a:r>
              <a:rPr lang="zh-TW" altLang="en-US" sz="3200" b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負責維修及保養其內部</a:t>
            </a:r>
            <a:r>
              <a:rPr lang="zh-TW" altLang="en-US" sz="3200" b="1" dirty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供水</a:t>
            </a:r>
            <a:r>
              <a:rPr lang="zh-TW" altLang="en-US" sz="3200" b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系統</a:t>
            </a:r>
            <a:endParaRPr lang="zh-TW" altLang="en-US" sz="3200" b="1" dirty="0">
              <a:solidFill>
                <a:schemeClr val="bg1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5" name="圖片 24" descr="wsd_Logo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40488" y="6560717"/>
            <a:ext cx="1853373" cy="306808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5" grpId="0"/>
      <p:bldP spid="41" grpId="0" animBg="1"/>
      <p:bldP spid="42" grpId="0" uiExpand="1" build="p" advAuto="0"/>
      <p:bldP spid="44" grpId="0" animBg="1"/>
      <p:bldP spid="47" grpId="0" animBg="1"/>
      <p:bldP spid="45" grpId="0" animBg="1"/>
      <p:bldP spid="48" grpId="0" animBg="1"/>
      <p:bldP spid="46" grpId="0" animBg="1"/>
      <p:bldP spid="49" grpId="0"/>
      <p:bldP spid="50" grpId="0"/>
      <p:bldP spid="5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3203848" y="2492896"/>
            <a:ext cx="5940152" cy="648072"/>
          </a:xfrm>
        </p:spPr>
        <p:txBody>
          <a:bodyPr/>
          <a:lstStyle/>
          <a:p>
            <a:pPr algn="l">
              <a:buFont typeface="Arial" pitchFamily="34" charset="0"/>
              <a:buChar char="•"/>
            </a:pPr>
            <a:r>
              <a:rPr lang="zh-TW" altLang="en-US" sz="3600" b="1" dirty="0" smtClean="0">
                <a:solidFill>
                  <a:srgbClr val="1C5CEC"/>
                </a:solidFill>
                <a:latin typeface="微軟正黑體" pitchFamily="34" charset="-120"/>
                <a:ea typeface="微軟正黑體" pitchFamily="34" charset="-120"/>
              </a:rPr>
              <a:t>  食</a:t>
            </a:r>
            <a:r>
              <a:rPr lang="zh-TW" altLang="en-US" sz="3600" dirty="0" smtClean="0">
                <a:solidFill>
                  <a:srgbClr val="1C5CEC"/>
                </a:solidFill>
                <a:latin typeface="微軟正黑體" pitchFamily="34" charset="-120"/>
                <a:ea typeface="微軟正黑體" pitchFamily="34" charset="-120"/>
              </a:rPr>
              <a:t>水水質</a:t>
            </a:r>
            <a:r>
              <a:rPr lang="zh-TW" altLang="en-US" sz="3600" b="1" dirty="0" smtClean="0">
                <a:solidFill>
                  <a:srgbClr val="1C5CEC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1475656" y="3501008"/>
            <a:ext cx="2232248" cy="536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000099"/>
              </a:buClr>
              <a:buSzPct val="75000"/>
            </a:pPr>
            <a:r>
              <a:rPr lang="zh-TW" altLang="en-US" sz="32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水</a:t>
            </a:r>
            <a:r>
              <a:rPr lang="zh-TW" altLang="en-US" sz="32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黃</a:t>
            </a:r>
            <a:r>
              <a:rPr lang="zh-TW" altLang="en-US" sz="3200" dirty="0">
                <a:solidFill>
                  <a:srgbClr val="000099"/>
                </a:solidFill>
                <a:latin typeface="微軟正黑體" pitchFamily="34" charset="-120"/>
                <a:ea typeface="微軟正黑體" pitchFamily="34" charset="-120"/>
              </a:rPr>
              <a:t>  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5436096" y="3501008"/>
            <a:ext cx="2520280" cy="536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000099"/>
              </a:buClr>
              <a:buSzPct val="75000"/>
            </a:pPr>
            <a:r>
              <a:rPr lang="zh-TW" altLang="en-US" sz="32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水</a:t>
            </a:r>
            <a:r>
              <a:rPr lang="zh-TW" altLang="en-US" sz="32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有異味</a:t>
            </a:r>
          </a:p>
        </p:txBody>
      </p:sp>
      <p:sp>
        <p:nvSpPr>
          <p:cNvPr id="9" name="AutoShape 49"/>
          <p:cNvSpPr>
            <a:spLocks noChangeArrowheads="1"/>
          </p:cNvSpPr>
          <p:nvPr/>
        </p:nvSpPr>
        <p:spPr bwMode="gray">
          <a:xfrm>
            <a:off x="107504" y="116632"/>
            <a:ext cx="685800" cy="685800"/>
          </a:xfrm>
          <a:prstGeom prst="diamond">
            <a:avLst/>
          </a:prstGeom>
          <a:solidFill>
            <a:schemeClr val="accent1"/>
          </a:solidFill>
          <a:ln w="25400" algn="ctr">
            <a:solidFill>
              <a:schemeClr val="bg1"/>
            </a:solidFill>
            <a:miter lim="800000"/>
            <a:headEnd/>
            <a:tailEnd/>
          </a:ln>
          <a:effectLst>
            <a:outerShdw dist="63500" dir="221219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" name="Text Box 51"/>
          <p:cNvSpPr txBox="1">
            <a:spLocks noChangeArrowheads="1"/>
          </p:cNvSpPr>
          <p:nvPr/>
        </p:nvSpPr>
        <p:spPr bwMode="gray">
          <a:xfrm>
            <a:off x="251520" y="116632"/>
            <a:ext cx="369138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zh-TW" sz="3600" dirty="0">
                <a:solidFill>
                  <a:schemeClr val="bg1"/>
                </a:solidFill>
                <a:ea typeface="新細明體" charset="-120"/>
              </a:rPr>
              <a:t>1</a:t>
            </a:r>
          </a:p>
        </p:txBody>
      </p:sp>
      <p:sp>
        <p:nvSpPr>
          <p:cNvPr id="11" name="AutoShape 3"/>
          <p:cNvSpPr>
            <a:spLocks noChangeArrowheads="1"/>
          </p:cNvSpPr>
          <p:nvPr/>
        </p:nvSpPr>
        <p:spPr bwMode="auto">
          <a:xfrm>
            <a:off x="5508408" y="3429000"/>
            <a:ext cx="2375960" cy="2880320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zh-TW" altLang="zh-TW">
              <a:latin typeface="Verdana" pitchFamily="34" charset="0"/>
            </a:endParaRPr>
          </a:p>
        </p:txBody>
      </p:sp>
      <p:sp>
        <p:nvSpPr>
          <p:cNvPr id="12" name="AutoShape 5"/>
          <p:cNvSpPr>
            <a:spLocks noChangeArrowheads="1"/>
          </p:cNvSpPr>
          <p:nvPr/>
        </p:nvSpPr>
        <p:spPr bwMode="auto">
          <a:xfrm>
            <a:off x="1403648" y="3429000"/>
            <a:ext cx="2376264" cy="2880320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zh-TW" altLang="zh-TW">
              <a:latin typeface="Verdana" pitchFamily="34" charset="0"/>
            </a:endParaRPr>
          </a:p>
        </p:txBody>
      </p:sp>
      <p:sp>
        <p:nvSpPr>
          <p:cNvPr id="14" name="Freeform 7"/>
          <p:cNvSpPr>
            <a:spLocks/>
          </p:cNvSpPr>
          <p:nvPr/>
        </p:nvSpPr>
        <p:spPr bwMode="gray">
          <a:xfrm>
            <a:off x="3419872" y="3068960"/>
            <a:ext cx="903288" cy="1241425"/>
          </a:xfrm>
          <a:custGeom>
            <a:avLst/>
            <a:gdLst/>
            <a:ahLst/>
            <a:cxnLst>
              <a:cxn ang="0">
                <a:pos x="580" y="0"/>
              </a:cxn>
              <a:cxn ang="0">
                <a:pos x="578" y="90"/>
              </a:cxn>
              <a:cxn ang="0">
                <a:pos x="568" y="174"/>
              </a:cxn>
              <a:cxn ang="0">
                <a:pos x="552" y="252"/>
              </a:cxn>
              <a:cxn ang="0">
                <a:pos x="526" y="324"/>
              </a:cxn>
              <a:cxn ang="0">
                <a:pos x="494" y="390"/>
              </a:cxn>
              <a:cxn ang="0">
                <a:pos x="452" y="450"/>
              </a:cxn>
              <a:cxn ang="0">
                <a:pos x="402" y="508"/>
              </a:cxn>
              <a:cxn ang="0">
                <a:pos x="342" y="560"/>
              </a:cxn>
              <a:cxn ang="0">
                <a:pos x="270" y="610"/>
              </a:cxn>
              <a:cxn ang="0">
                <a:pos x="188" y="656"/>
              </a:cxn>
              <a:cxn ang="0">
                <a:pos x="188" y="798"/>
              </a:cxn>
              <a:cxn ang="0">
                <a:pos x="0" y="514"/>
              </a:cxn>
              <a:cxn ang="0">
                <a:pos x="188" y="230"/>
              </a:cxn>
              <a:cxn ang="0">
                <a:pos x="188" y="372"/>
              </a:cxn>
              <a:cxn ang="0">
                <a:pos x="224" y="368"/>
              </a:cxn>
              <a:cxn ang="0">
                <a:pos x="264" y="356"/>
              </a:cxn>
              <a:cxn ang="0">
                <a:pos x="306" y="336"/>
              </a:cxn>
              <a:cxn ang="0">
                <a:pos x="348" y="310"/>
              </a:cxn>
              <a:cxn ang="0">
                <a:pos x="392" y="280"/>
              </a:cxn>
              <a:cxn ang="0">
                <a:pos x="432" y="246"/>
              </a:cxn>
              <a:cxn ang="0">
                <a:pos x="472" y="208"/>
              </a:cxn>
              <a:cxn ang="0">
                <a:pos x="506" y="166"/>
              </a:cxn>
              <a:cxn ang="0">
                <a:pos x="536" y="124"/>
              </a:cxn>
              <a:cxn ang="0">
                <a:pos x="558" y="82"/>
              </a:cxn>
              <a:cxn ang="0">
                <a:pos x="574" y="40"/>
              </a:cxn>
              <a:cxn ang="0">
                <a:pos x="578" y="0"/>
              </a:cxn>
              <a:cxn ang="0">
                <a:pos x="580" y="0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63529"/>
                  <a:invGamma/>
                </a:schemeClr>
              </a:gs>
            </a:gsLst>
            <a:lin ang="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5" name="AutoShape 8"/>
          <p:cNvSpPr>
            <a:spLocks noChangeAspect="1" noChangeArrowheads="1" noTextEdit="1"/>
          </p:cNvSpPr>
          <p:nvPr/>
        </p:nvSpPr>
        <p:spPr bwMode="gray">
          <a:xfrm flipH="1">
            <a:off x="4868863" y="2947988"/>
            <a:ext cx="909637" cy="124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6" name="Freeform 9"/>
          <p:cNvSpPr>
            <a:spLocks/>
          </p:cNvSpPr>
          <p:nvPr/>
        </p:nvSpPr>
        <p:spPr bwMode="gray">
          <a:xfrm flipH="1">
            <a:off x="4788024" y="3068960"/>
            <a:ext cx="903287" cy="1241425"/>
          </a:xfrm>
          <a:custGeom>
            <a:avLst/>
            <a:gdLst/>
            <a:ahLst/>
            <a:cxnLst>
              <a:cxn ang="0">
                <a:pos x="580" y="0"/>
              </a:cxn>
              <a:cxn ang="0">
                <a:pos x="578" y="90"/>
              </a:cxn>
              <a:cxn ang="0">
                <a:pos x="568" y="174"/>
              </a:cxn>
              <a:cxn ang="0">
                <a:pos x="552" y="252"/>
              </a:cxn>
              <a:cxn ang="0">
                <a:pos x="526" y="324"/>
              </a:cxn>
              <a:cxn ang="0">
                <a:pos x="494" y="390"/>
              </a:cxn>
              <a:cxn ang="0">
                <a:pos x="452" y="450"/>
              </a:cxn>
              <a:cxn ang="0">
                <a:pos x="402" y="508"/>
              </a:cxn>
              <a:cxn ang="0">
                <a:pos x="342" y="560"/>
              </a:cxn>
              <a:cxn ang="0">
                <a:pos x="270" y="610"/>
              </a:cxn>
              <a:cxn ang="0">
                <a:pos x="188" y="656"/>
              </a:cxn>
              <a:cxn ang="0">
                <a:pos x="188" y="798"/>
              </a:cxn>
              <a:cxn ang="0">
                <a:pos x="0" y="514"/>
              </a:cxn>
              <a:cxn ang="0">
                <a:pos x="188" y="230"/>
              </a:cxn>
              <a:cxn ang="0">
                <a:pos x="188" y="372"/>
              </a:cxn>
              <a:cxn ang="0">
                <a:pos x="224" y="368"/>
              </a:cxn>
              <a:cxn ang="0">
                <a:pos x="264" y="356"/>
              </a:cxn>
              <a:cxn ang="0">
                <a:pos x="306" y="336"/>
              </a:cxn>
              <a:cxn ang="0">
                <a:pos x="348" y="310"/>
              </a:cxn>
              <a:cxn ang="0">
                <a:pos x="392" y="280"/>
              </a:cxn>
              <a:cxn ang="0">
                <a:pos x="432" y="246"/>
              </a:cxn>
              <a:cxn ang="0">
                <a:pos x="472" y="208"/>
              </a:cxn>
              <a:cxn ang="0">
                <a:pos x="506" y="166"/>
              </a:cxn>
              <a:cxn ang="0">
                <a:pos x="536" y="124"/>
              </a:cxn>
              <a:cxn ang="0">
                <a:pos x="558" y="82"/>
              </a:cxn>
              <a:cxn ang="0">
                <a:pos x="574" y="40"/>
              </a:cxn>
              <a:cxn ang="0">
                <a:pos x="578" y="0"/>
              </a:cxn>
              <a:cxn ang="0">
                <a:pos x="580" y="0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tint val="31765"/>
                  <a:invGamma/>
                </a:schemeClr>
              </a:gs>
            </a:gsLst>
            <a:lin ang="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 bwMode="white">
          <a:xfrm>
            <a:off x="0" y="692697"/>
            <a:ext cx="914400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zh-TW" altLang="en-US" sz="3600" b="1" u="sng" kern="0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內部系統常見問題</a:t>
            </a:r>
            <a:endParaRPr kumimoji="0" lang="zh-TW" altLang="en-US" sz="3600" b="1" i="0" u="sng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j-cs"/>
            </a:endParaRPr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 bwMode="white">
          <a:xfrm>
            <a:off x="3203848" y="1359297"/>
            <a:ext cx="5903640" cy="629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>
              <a:buFont typeface="Arial" pitchFamily="34" charset="0"/>
              <a:buChar char="•"/>
            </a:pPr>
            <a:r>
              <a:rPr lang="zh-TW" altLang="en-US" sz="3600" b="1" kern="0" dirty="0" smtClean="0">
                <a:solidFill>
                  <a:srgbClr val="1C5CEC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  滲漏 </a:t>
            </a:r>
            <a:endParaRPr kumimoji="0" lang="zh-TW" altLang="en-US" sz="3600" b="1" i="0" u="none" strike="noStrike" kern="0" cap="none" spc="0" normalizeH="0" baseline="0" noProof="0" dirty="0" smtClean="0">
              <a:ln>
                <a:noFill/>
              </a:ln>
              <a:solidFill>
                <a:srgbClr val="1C5CEC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j-cs"/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white">
          <a:xfrm>
            <a:off x="3203848" y="1935361"/>
            <a:ext cx="5903640" cy="629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>
              <a:buFont typeface="Arial" pitchFamily="34" charset="0"/>
              <a:buChar char="•"/>
            </a:pPr>
            <a:r>
              <a:rPr lang="zh-TW" altLang="en-US" sz="3600" b="1" kern="0" dirty="0" smtClean="0">
                <a:solidFill>
                  <a:srgbClr val="1C5CEC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  供應 </a:t>
            </a:r>
            <a:endParaRPr kumimoji="0" lang="zh-TW" altLang="en-US" sz="3600" b="1" i="0" u="none" strike="noStrike" kern="0" cap="none" spc="0" normalizeH="0" baseline="0" noProof="0" dirty="0" smtClean="0">
              <a:ln>
                <a:noFill/>
              </a:ln>
              <a:solidFill>
                <a:srgbClr val="1C5CEC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j-cs"/>
            </a:endParaRPr>
          </a:p>
        </p:txBody>
      </p:sp>
      <p:pic>
        <p:nvPicPr>
          <p:cNvPr id="21" name="圖片 20" descr="Smel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96136" y="4016115"/>
            <a:ext cx="1872208" cy="22351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圖片 21" descr="watermai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91680" y="3965798"/>
            <a:ext cx="1856771" cy="22715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圖片 22" descr="water_2010122008092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1412776"/>
            <a:ext cx="4340208" cy="1584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圖片 23" descr="wsd_Logo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40488" y="6560717"/>
            <a:ext cx="1853373" cy="306808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  <p:bldP spid="18435" grpId="0" autoUpdateAnimBg="0"/>
      <p:bldP spid="5" grpId="0" autoUpdateAnimBg="0"/>
      <p:bldP spid="11" grpId="0" animBg="1"/>
      <p:bldP spid="12" grpId="0" animBg="1"/>
      <p:bldP spid="14" grpId="0" animBg="1"/>
      <p:bldP spid="16" grpId="0" animBg="1"/>
      <p:bldP spid="20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>
          <a:xfrm>
            <a:off x="36513" y="18579"/>
            <a:ext cx="9144000" cy="746125"/>
          </a:xfrm>
        </p:spPr>
        <p:txBody>
          <a:bodyPr lIns="92075" tIns="46038" rIns="92075" bIns="46038"/>
          <a:lstStyle/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內部供水系統實例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(1)</a:t>
            </a:r>
            <a:endParaRPr lang="zh-TW" altLang="en-US" b="1" dirty="0" smtClean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3555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284984"/>
            <a:ext cx="4608512" cy="3412494"/>
          </a:xfrm>
          <a:prstGeom prst="rect">
            <a:avLst/>
          </a:prstGeom>
          <a:noFill/>
          <a:ln w="38100">
            <a:solidFill>
              <a:srgbClr val="FFFF99"/>
            </a:solidFill>
            <a:miter lim="800000"/>
            <a:headEnd/>
            <a:tailEnd/>
          </a:ln>
        </p:spPr>
      </p:pic>
      <p:sp>
        <p:nvSpPr>
          <p:cNvPr id="12305" name="Rectangle 17"/>
          <p:cNvSpPr>
            <a:spLocks noChangeArrowheads="1"/>
          </p:cNvSpPr>
          <p:nvPr/>
        </p:nvSpPr>
        <p:spPr bwMode="auto">
          <a:xfrm>
            <a:off x="5364088" y="5517232"/>
            <a:ext cx="3570208" cy="461665"/>
          </a:xfrm>
          <a:prstGeom prst="rect">
            <a:avLst/>
          </a:prstGeom>
          <a:solidFill>
            <a:srgbClr val="002060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欠缺維修及</a:t>
            </a:r>
            <a:r>
              <a:rPr lang="zh-TW" altLang="en-US" sz="24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保養</a:t>
            </a:r>
            <a:r>
              <a:rPr lang="zh-TW" alt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的</a:t>
            </a:r>
            <a:r>
              <a:rPr lang="zh-TW" alt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貯水箱</a:t>
            </a:r>
          </a:p>
        </p:txBody>
      </p:sp>
      <p:sp>
        <p:nvSpPr>
          <p:cNvPr id="17" name="AutoShape 49"/>
          <p:cNvSpPr>
            <a:spLocks noChangeArrowheads="1"/>
          </p:cNvSpPr>
          <p:nvPr/>
        </p:nvSpPr>
        <p:spPr bwMode="gray">
          <a:xfrm>
            <a:off x="107504" y="116632"/>
            <a:ext cx="685800" cy="685800"/>
          </a:xfrm>
          <a:prstGeom prst="diamond">
            <a:avLst/>
          </a:prstGeom>
          <a:solidFill>
            <a:schemeClr val="accent1"/>
          </a:solidFill>
          <a:ln w="25400" algn="ctr">
            <a:solidFill>
              <a:schemeClr val="bg1"/>
            </a:solidFill>
            <a:miter lim="800000"/>
            <a:headEnd/>
            <a:tailEnd/>
          </a:ln>
          <a:effectLst>
            <a:outerShdw dist="63500" dir="221219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8" name="Text Box 51"/>
          <p:cNvSpPr txBox="1">
            <a:spLocks noChangeArrowheads="1"/>
          </p:cNvSpPr>
          <p:nvPr/>
        </p:nvSpPr>
        <p:spPr bwMode="gray">
          <a:xfrm>
            <a:off x="251520" y="116632"/>
            <a:ext cx="369138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zh-TW" sz="3600" dirty="0">
                <a:solidFill>
                  <a:schemeClr val="bg1"/>
                </a:solidFill>
                <a:ea typeface="新細明體" charset="-120"/>
              </a:rPr>
              <a:t>1</a:t>
            </a:r>
          </a:p>
        </p:txBody>
      </p:sp>
      <p:sp>
        <p:nvSpPr>
          <p:cNvPr id="9" name="Line 12"/>
          <p:cNvSpPr>
            <a:spLocks noChangeShapeType="1"/>
          </p:cNvSpPr>
          <p:nvPr/>
        </p:nvSpPr>
        <p:spPr bwMode="auto">
          <a:xfrm flipH="1" flipV="1">
            <a:off x="2699792" y="4640596"/>
            <a:ext cx="2664296" cy="109266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zh-TW" altLang="en-US"/>
          </a:p>
        </p:txBody>
      </p:sp>
      <p:pic>
        <p:nvPicPr>
          <p:cNvPr id="10" name="圖片 9" descr="OK - Tank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7984" y="908720"/>
            <a:ext cx="4608512" cy="3456384"/>
          </a:xfrm>
          <a:prstGeom prst="rect">
            <a:avLst/>
          </a:prstGeom>
          <a:ln w="38100">
            <a:solidFill>
              <a:srgbClr val="FFFF99"/>
            </a:solidFill>
          </a:ln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white">
          <a:xfrm>
            <a:off x="467544" y="1196752"/>
            <a:ext cx="2808312" cy="792088"/>
          </a:xfrm>
          <a:prstGeom prst="rect">
            <a:avLst/>
          </a:prstGeom>
          <a:solidFill>
            <a:srgbClr val="002060"/>
          </a:solidFill>
          <a:ln w="28575">
            <a:solidFill>
              <a:srgbClr val="00B050"/>
            </a:solidFill>
            <a:miter lim="800000"/>
            <a:headEnd/>
            <a:tailEnd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+mj-cs"/>
              </a:rPr>
              <a:t>妥善保養及管理的水箱及水管</a:t>
            </a:r>
          </a:p>
        </p:txBody>
      </p:sp>
      <p:sp>
        <p:nvSpPr>
          <p:cNvPr id="12" name="Line 12"/>
          <p:cNvSpPr>
            <a:spLocks noChangeShapeType="1"/>
          </p:cNvSpPr>
          <p:nvPr/>
        </p:nvSpPr>
        <p:spPr bwMode="auto">
          <a:xfrm>
            <a:off x="3275856" y="1484784"/>
            <a:ext cx="2880320" cy="216024"/>
          </a:xfrm>
          <a:prstGeom prst="line">
            <a:avLst/>
          </a:prstGeom>
          <a:noFill/>
          <a:ln w="25400">
            <a:solidFill>
              <a:srgbClr val="00B050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3" name="Line 12"/>
          <p:cNvSpPr>
            <a:spLocks noChangeShapeType="1"/>
          </p:cNvSpPr>
          <p:nvPr/>
        </p:nvSpPr>
        <p:spPr bwMode="auto">
          <a:xfrm>
            <a:off x="3275856" y="1628800"/>
            <a:ext cx="4176464" cy="1296144"/>
          </a:xfrm>
          <a:prstGeom prst="line">
            <a:avLst/>
          </a:prstGeom>
          <a:noFill/>
          <a:ln w="25400">
            <a:solidFill>
              <a:srgbClr val="00B050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8172400" y="764704"/>
            <a:ext cx="86433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7200" b="1" cap="none" spc="100" dirty="0" smtClean="0">
                <a:ln w="180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A</a:t>
            </a:r>
            <a:endParaRPr lang="zh-TW" altLang="en-US" sz="7200" b="1" cap="none" spc="100" dirty="0">
              <a:ln w="1800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79512" y="3140968"/>
            <a:ext cx="86433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7200" b="1" cap="none" spc="100" dirty="0" smtClean="0">
                <a:ln w="180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B</a:t>
            </a:r>
            <a:endParaRPr lang="zh-TW" altLang="en-US" sz="7200" b="1" cap="none" spc="100" dirty="0">
              <a:ln w="1800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pic>
        <p:nvPicPr>
          <p:cNvPr id="19" name="圖片 18" descr="500px-redx-svg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63888" y="5373216"/>
            <a:ext cx="1661170" cy="1661170"/>
          </a:xfrm>
          <a:prstGeom prst="rect">
            <a:avLst/>
          </a:prstGeom>
        </p:spPr>
      </p:pic>
      <p:pic>
        <p:nvPicPr>
          <p:cNvPr id="25" name="圖片 24" descr="234px-Bueno-verd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96336" y="3573016"/>
            <a:ext cx="1414957" cy="1451238"/>
          </a:xfrm>
          <a:prstGeom prst="rect">
            <a:avLst/>
          </a:prstGeom>
        </p:spPr>
      </p:pic>
      <p:pic>
        <p:nvPicPr>
          <p:cNvPr id="21" name="圖片 20" descr="wsd_Logo3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240488" y="6560717"/>
            <a:ext cx="1853373" cy="306808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3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3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05" grpId="0" animBg="1"/>
      <p:bldP spid="9" grpId="0" animBg="1"/>
      <p:bldP spid="11" grpId="0" animBg="1"/>
      <p:bldP spid="12" grpId="0" animBg="1"/>
      <p:bldP spid="13" grpId="0" animBg="1"/>
      <p:bldP spid="14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6" descr="IMG_06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836711"/>
            <a:ext cx="4071965" cy="5432405"/>
          </a:xfrm>
          <a:prstGeom prst="rect">
            <a:avLst/>
          </a:prstGeom>
          <a:noFill/>
          <a:ln w="38100">
            <a:solidFill>
              <a:srgbClr val="FFFF99"/>
            </a:solidFill>
            <a:miter lim="800000"/>
            <a:headEnd/>
            <a:tailEnd/>
          </a:ln>
        </p:spPr>
      </p:pic>
      <p:pic>
        <p:nvPicPr>
          <p:cNvPr id="23" name="圖片 22" descr="OK - Pipe 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04" y="2708920"/>
            <a:ext cx="4947582" cy="3710687"/>
          </a:xfrm>
          <a:prstGeom prst="rect">
            <a:avLst/>
          </a:prstGeom>
          <a:ln w="38100">
            <a:solidFill>
              <a:srgbClr val="FFFF99"/>
            </a:solidFill>
          </a:ln>
        </p:spPr>
      </p:pic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>
          <a:xfrm>
            <a:off x="36513" y="18579"/>
            <a:ext cx="9144000" cy="746125"/>
          </a:xfrm>
        </p:spPr>
        <p:txBody>
          <a:bodyPr lIns="92075" tIns="46038" rIns="92075" bIns="46038"/>
          <a:lstStyle/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內部供水系統實例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(2)</a:t>
            </a:r>
            <a:endParaRPr lang="zh-TW" altLang="en-US" b="1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305" name="Rectangle 17"/>
          <p:cNvSpPr>
            <a:spLocks noChangeArrowheads="1"/>
          </p:cNvSpPr>
          <p:nvPr/>
        </p:nvSpPr>
        <p:spPr bwMode="auto">
          <a:xfrm>
            <a:off x="4020324" y="951111"/>
            <a:ext cx="1415772" cy="461665"/>
          </a:xfrm>
          <a:prstGeom prst="rect">
            <a:avLst/>
          </a:prstGeom>
          <a:solidFill>
            <a:srgbClr val="002060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buClr>
                <a:schemeClr val="tx2"/>
              </a:buClr>
              <a:buSzPct val="75000"/>
              <a:buFont typeface="Monotype Sorts" pitchFamily="2" charset="2"/>
              <a:buNone/>
            </a:pPr>
            <a:r>
              <a:rPr lang="zh-TW" alt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喉管生銹</a:t>
            </a:r>
            <a:endParaRPr lang="en-US" altLang="zh-TW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AutoShape 49"/>
          <p:cNvSpPr>
            <a:spLocks noChangeArrowheads="1"/>
          </p:cNvSpPr>
          <p:nvPr/>
        </p:nvSpPr>
        <p:spPr bwMode="gray">
          <a:xfrm>
            <a:off x="107504" y="116632"/>
            <a:ext cx="685800" cy="685800"/>
          </a:xfrm>
          <a:prstGeom prst="diamond">
            <a:avLst/>
          </a:prstGeom>
          <a:solidFill>
            <a:schemeClr val="accent1"/>
          </a:solidFill>
          <a:ln w="25400" algn="ctr">
            <a:solidFill>
              <a:schemeClr val="bg1"/>
            </a:solidFill>
            <a:miter lim="800000"/>
            <a:headEnd/>
            <a:tailEnd/>
          </a:ln>
          <a:effectLst>
            <a:outerShdw dist="63500" dir="221219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8" name="Text Box 51"/>
          <p:cNvSpPr txBox="1">
            <a:spLocks noChangeArrowheads="1"/>
          </p:cNvSpPr>
          <p:nvPr/>
        </p:nvSpPr>
        <p:spPr bwMode="gray">
          <a:xfrm>
            <a:off x="251520" y="116632"/>
            <a:ext cx="369138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zh-TW" sz="3600" dirty="0">
                <a:solidFill>
                  <a:schemeClr val="bg1"/>
                </a:solidFill>
                <a:ea typeface="新細明體" charset="-120"/>
              </a:rPr>
              <a:t>1</a:t>
            </a: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white">
          <a:xfrm>
            <a:off x="1115616" y="2060848"/>
            <a:ext cx="2376264" cy="864096"/>
          </a:xfrm>
          <a:prstGeom prst="rect">
            <a:avLst/>
          </a:prstGeom>
          <a:solidFill>
            <a:srgbClr val="002060"/>
          </a:solidFill>
          <a:ln w="28575">
            <a:solidFill>
              <a:srgbClr val="00B050"/>
            </a:solidFill>
            <a:miter lim="800000"/>
            <a:headEnd/>
            <a:tailEnd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zh-TW" altLang="en-US" sz="2400" b="1" dirty="0" smtClean="0">
                <a:solidFill>
                  <a:srgbClr val="FFFF00"/>
                </a:solidFill>
                <a:latin typeface="微軟正黑體"/>
                <a:ea typeface="微軟正黑體"/>
              </a:rPr>
              <a:t>妥善保養及管理的水管</a:t>
            </a:r>
            <a:endParaRPr kumimoji="0" lang="zh-TW" alt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itchFamily="34" charset="-120"/>
              <a:ea typeface="微軟正黑體" pitchFamily="34" charset="-120"/>
              <a:cs typeface="+mj-cs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8172157" y="692696"/>
            <a:ext cx="86433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7200" b="1" cap="none" spc="100" dirty="0" smtClean="0">
                <a:ln w="180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A</a:t>
            </a:r>
            <a:endParaRPr lang="zh-TW" altLang="en-US" sz="7200" b="1" cap="none" spc="100" dirty="0">
              <a:ln w="1800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07261" y="2564904"/>
            <a:ext cx="86433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7200" b="1" cap="none" spc="100" dirty="0" smtClean="0">
                <a:ln w="180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B</a:t>
            </a:r>
            <a:endParaRPr lang="zh-TW" altLang="en-US" sz="7200" b="1" cap="none" spc="100" dirty="0">
              <a:ln w="1800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pic>
        <p:nvPicPr>
          <p:cNvPr id="19" name="圖片 18" descr="500px-redx-svg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12360" y="4149080"/>
            <a:ext cx="1661170" cy="1661170"/>
          </a:xfrm>
          <a:prstGeom prst="rect">
            <a:avLst/>
          </a:prstGeom>
        </p:spPr>
      </p:pic>
      <p:pic>
        <p:nvPicPr>
          <p:cNvPr id="25" name="圖片 24" descr="234px-Bueno-verd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19872" y="5589240"/>
            <a:ext cx="1414957" cy="1451238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 bwMode="auto">
          <a:xfrm>
            <a:off x="6948264" y="2060848"/>
            <a:ext cx="642942" cy="150019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6" name="矩形 25"/>
          <p:cNvSpPr/>
          <p:nvPr/>
        </p:nvSpPr>
        <p:spPr bwMode="auto">
          <a:xfrm>
            <a:off x="6156176" y="4005064"/>
            <a:ext cx="642942" cy="1928826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7" name="Line 12"/>
          <p:cNvSpPr>
            <a:spLocks noChangeShapeType="1"/>
          </p:cNvSpPr>
          <p:nvPr/>
        </p:nvSpPr>
        <p:spPr bwMode="auto">
          <a:xfrm>
            <a:off x="5436096" y="1196752"/>
            <a:ext cx="1512168" cy="864096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8" name="Line 12"/>
          <p:cNvSpPr>
            <a:spLocks noChangeShapeType="1"/>
          </p:cNvSpPr>
          <p:nvPr/>
        </p:nvSpPr>
        <p:spPr bwMode="auto">
          <a:xfrm>
            <a:off x="4716016" y="1412776"/>
            <a:ext cx="1497918" cy="257176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3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3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05" grpId="0" animBg="1"/>
      <p:bldP spid="11" grpId="0" animBg="1"/>
      <p:bldP spid="14" grpId="0"/>
      <p:bldP spid="16" grpId="0"/>
      <p:bldP spid="24" grpId="0" animBg="1"/>
      <p:bldP spid="26" grpId="0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836712"/>
            <a:ext cx="4557212" cy="3384376"/>
          </a:xfrm>
          <a:prstGeom prst="rect">
            <a:avLst/>
          </a:prstGeom>
          <a:noFill/>
          <a:ln w="38100">
            <a:solidFill>
              <a:srgbClr val="FFFF99"/>
            </a:solidFill>
            <a:miter lim="800000"/>
            <a:headEnd/>
            <a:tailEnd/>
          </a:ln>
        </p:spPr>
      </p:pic>
      <p:pic>
        <p:nvPicPr>
          <p:cNvPr id="22" name="Picture 4"/>
          <p:cNvPicPr>
            <a:picLocks noChangeArrowheads="1"/>
          </p:cNvPicPr>
          <p:nvPr/>
        </p:nvPicPr>
        <p:blipFill>
          <a:blip r:embed="rId4" cstate="print"/>
          <a:srcRect b="10944"/>
          <a:stretch>
            <a:fillRect/>
          </a:stretch>
        </p:blipFill>
        <p:spPr bwMode="auto">
          <a:xfrm>
            <a:off x="179512" y="3284984"/>
            <a:ext cx="4824536" cy="3419334"/>
          </a:xfrm>
          <a:prstGeom prst="rect">
            <a:avLst/>
          </a:prstGeom>
          <a:noFill/>
          <a:ln w="38100">
            <a:solidFill>
              <a:srgbClr val="FFFF99"/>
            </a:solidFill>
            <a:miter lim="800000"/>
            <a:headEnd/>
            <a:tailEnd/>
          </a:ln>
        </p:spPr>
      </p:pic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>
          <a:xfrm>
            <a:off x="36513" y="18579"/>
            <a:ext cx="9144000" cy="746125"/>
          </a:xfrm>
        </p:spPr>
        <p:txBody>
          <a:bodyPr lIns="92075" tIns="46038" rIns="92075" bIns="46038"/>
          <a:lstStyle/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內部供水系統實例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(3)</a:t>
            </a:r>
            <a:endParaRPr lang="zh-TW" altLang="en-US" b="1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305" name="Rectangle 17"/>
          <p:cNvSpPr>
            <a:spLocks noChangeArrowheads="1"/>
          </p:cNvSpPr>
          <p:nvPr/>
        </p:nvSpPr>
        <p:spPr bwMode="auto">
          <a:xfrm>
            <a:off x="1475656" y="1124744"/>
            <a:ext cx="3262432" cy="461665"/>
          </a:xfrm>
          <a:prstGeom prst="rect">
            <a:avLst/>
          </a:prstGeom>
          <a:solidFill>
            <a:srgbClr val="002060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欠缺妥善清洗的貯水箱</a:t>
            </a:r>
            <a:endPara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AutoShape 49"/>
          <p:cNvSpPr>
            <a:spLocks noChangeArrowheads="1"/>
          </p:cNvSpPr>
          <p:nvPr/>
        </p:nvSpPr>
        <p:spPr bwMode="gray">
          <a:xfrm>
            <a:off x="107504" y="116632"/>
            <a:ext cx="685800" cy="685800"/>
          </a:xfrm>
          <a:prstGeom prst="diamond">
            <a:avLst/>
          </a:prstGeom>
          <a:solidFill>
            <a:schemeClr val="accent1"/>
          </a:solidFill>
          <a:ln w="25400" algn="ctr">
            <a:solidFill>
              <a:schemeClr val="bg1"/>
            </a:solidFill>
            <a:miter lim="800000"/>
            <a:headEnd/>
            <a:tailEnd/>
          </a:ln>
          <a:effectLst>
            <a:outerShdw dist="63500" dir="221219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8" name="Text Box 51"/>
          <p:cNvSpPr txBox="1">
            <a:spLocks noChangeArrowheads="1"/>
          </p:cNvSpPr>
          <p:nvPr/>
        </p:nvSpPr>
        <p:spPr bwMode="gray">
          <a:xfrm>
            <a:off x="251520" y="116632"/>
            <a:ext cx="369138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zh-TW" sz="3600" dirty="0">
                <a:solidFill>
                  <a:schemeClr val="bg1"/>
                </a:solidFill>
                <a:ea typeface="新細明體" charset="-120"/>
              </a:rPr>
              <a:t>1</a:t>
            </a: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white">
          <a:xfrm>
            <a:off x="4355976" y="4941168"/>
            <a:ext cx="2376264" cy="504056"/>
          </a:xfrm>
          <a:prstGeom prst="rect">
            <a:avLst/>
          </a:prstGeom>
          <a:solidFill>
            <a:srgbClr val="002060"/>
          </a:solidFill>
          <a:ln w="28575">
            <a:solidFill>
              <a:srgbClr val="00B050"/>
            </a:solidFill>
            <a:miter lim="800000"/>
            <a:headEnd/>
            <a:tailEnd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zh-TW" alt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清潔水箱的內觀</a:t>
            </a:r>
            <a:endParaRPr kumimoji="0" lang="zh-TW" alt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itchFamily="34" charset="-120"/>
              <a:ea typeface="微軟正黑體" pitchFamily="34" charset="-120"/>
              <a:cs typeface="+mj-cs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8172400" y="692696"/>
            <a:ext cx="86433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7200" b="1" cap="none" spc="100" dirty="0" smtClean="0">
                <a:ln w="180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A</a:t>
            </a:r>
            <a:endParaRPr lang="zh-TW" altLang="en-US" sz="7200" b="1" cap="none" spc="100" dirty="0">
              <a:ln w="1800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79512" y="3164775"/>
            <a:ext cx="86433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7200" b="1" cap="none" spc="100" dirty="0" smtClean="0">
                <a:ln w="180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B</a:t>
            </a:r>
            <a:endParaRPr lang="zh-TW" altLang="en-US" sz="7200" b="1" cap="none" spc="100" dirty="0">
              <a:ln w="1800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pic>
        <p:nvPicPr>
          <p:cNvPr id="19" name="圖片 18" descr="500px-redx-svg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482830" y="3429000"/>
            <a:ext cx="1661170" cy="1661170"/>
          </a:xfrm>
          <a:prstGeom prst="rect">
            <a:avLst/>
          </a:prstGeom>
        </p:spPr>
      </p:pic>
      <p:pic>
        <p:nvPicPr>
          <p:cNvPr id="25" name="圖片 24" descr="234px-Bueno-verd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139952" y="5517232"/>
            <a:ext cx="1414957" cy="1451238"/>
          </a:xfrm>
          <a:prstGeom prst="rect">
            <a:avLst/>
          </a:prstGeom>
        </p:spPr>
      </p:pic>
      <p:pic>
        <p:nvPicPr>
          <p:cNvPr id="15" name="圖片 14" descr="wsd_Logo3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240488" y="6560717"/>
            <a:ext cx="1853373" cy="306808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3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3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05" grpId="0" animBg="1"/>
      <p:bldP spid="11" grpId="0" animBg="1"/>
      <p:bldP spid="14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284984"/>
            <a:ext cx="4896544" cy="3456384"/>
          </a:xfrm>
          <a:prstGeom prst="rect">
            <a:avLst/>
          </a:prstGeom>
          <a:noFill/>
          <a:ln w="38100">
            <a:solidFill>
              <a:srgbClr val="FFFF99"/>
            </a:solidFill>
            <a:miter lim="800000"/>
            <a:headEnd/>
            <a:tailEnd/>
          </a:ln>
        </p:spPr>
      </p:pic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>
          <a:xfrm>
            <a:off x="36513" y="18579"/>
            <a:ext cx="9144000" cy="746125"/>
          </a:xfrm>
        </p:spPr>
        <p:txBody>
          <a:bodyPr lIns="92075" tIns="46038" rIns="92075" bIns="46038"/>
          <a:lstStyle/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內部供水系統實例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(4)</a:t>
            </a:r>
            <a:endParaRPr lang="zh-TW" altLang="en-US" b="1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305" name="Rectangle 17"/>
          <p:cNvSpPr>
            <a:spLocks noChangeArrowheads="1"/>
          </p:cNvSpPr>
          <p:nvPr/>
        </p:nvSpPr>
        <p:spPr bwMode="auto">
          <a:xfrm>
            <a:off x="6012160" y="5262299"/>
            <a:ext cx="2448272" cy="830997"/>
          </a:xfrm>
          <a:prstGeom prst="rect">
            <a:avLst/>
          </a:prstGeom>
          <a:solidFill>
            <a:srgbClr val="002060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欠缺維修及</a:t>
            </a:r>
            <a:r>
              <a:rPr lang="zh-TW" altLang="en-US" sz="24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保養</a:t>
            </a:r>
            <a:r>
              <a:rPr lang="zh-TW" alt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的水箱蓋</a:t>
            </a:r>
            <a:endPara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AutoShape 49"/>
          <p:cNvSpPr>
            <a:spLocks noChangeArrowheads="1"/>
          </p:cNvSpPr>
          <p:nvPr/>
        </p:nvSpPr>
        <p:spPr bwMode="gray">
          <a:xfrm>
            <a:off x="107504" y="116632"/>
            <a:ext cx="685800" cy="685800"/>
          </a:xfrm>
          <a:prstGeom prst="diamond">
            <a:avLst/>
          </a:prstGeom>
          <a:solidFill>
            <a:schemeClr val="accent1"/>
          </a:solidFill>
          <a:ln w="25400" algn="ctr">
            <a:solidFill>
              <a:schemeClr val="bg1"/>
            </a:solidFill>
            <a:miter lim="800000"/>
            <a:headEnd/>
            <a:tailEnd/>
          </a:ln>
          <a:effectLst>
            <a:outerShdw dist="63500" dir="221219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8" name="Text Box 51"/>
          <p:cNvSpPr txBox="1">
            <a:spLocks noChangeArrowheads="1"/>
          </p:cNvSpPr>
          <p:nvPr/>
        </p:nvSpPr>
        <p:spPr bwMode="gray">
          <a:xfrm>
            <a:off x="251520" y="116632"/>
            <a:ext cx="369138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zh-TW" sz="3600" dirty="0">
                <a:solidFill>
                  <a:schemeClr val="bg1"/>
                </a:solidFill>
                <a:ea typeface="新細明體" charset="-120"/>
              </a:rPr>
              <a:t>1</a:t>
            </a:r>
          </a:p>
        </p:txBody>
      </p:sp>
      <p:sp>
        <p:nvSpPr>
          <p:cNvPr id="9" name="Line 12"/>
          <p:cNvSpPr>
            <a:spLocks noChangeShapeType="1"/>
          </p:cNvSpPr>
          <p:nvPr/>
        </p:nvSpPr>
        <p:spPr bwMode="auto">
          <a:xfrm flipH="1" flipV="1">
            <a:off x="3563888" y="4509120"/>
            <a:ext cx="2448272" cy="108012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white">
          <a:xfrm>
            <a:off x="323528" y="1196752"/>
            <a:ext cx="2952328" cy="792088"/>
          </a:xfrm>
          <a:prstGeom prst="rect">
            <a:avLst/>
          </a:prstGeom>
          <a:solidFill>
            <a:srgbClr val="002060"/>
          </a:solidFill>
          <a:ln w="28575">
            <a:solidFill>
              <a:srgbClr val="00B050"/>
            </a:solidFill>
            <a:miter lim="800000"/>
            <a:headEnd/>
            <a:tailEnd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  <a:no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zh-TW" alt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備有鎖</a:t>
            </a:r>
            <a:r>
              <a:rPr lang="zh-TW" altLang="zh-TW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的</a:t>
            </a:r>
            <a:r>
              <a:rPr lang="zh-TW" alt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水箱蓋及雙邊密封設計</a:t>
            </a:r>
            <a:r>
              <a:rPr lang="zh-TW" altLang="zh-TW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的</a:t>
            </a:r>
            <a:r>
              <a:rPr lang="zh-TW" alt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水箱</a:t>
            </a:r>
            <a:endParaRPr kumimoji="0" lang="zh-TW" alt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itchFamily="34" charset="-120"/>
              <a:ea typeface="微軟正黑體" pitchFamily="34" charset="-120"/>
              <a:cs typeface="+mj-cs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79512" y="3140968"/>
            <a:ext cx="86433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7200" b="1" cap="none" spc="100" dirty="0" smtClean="0">
                <a:ln w="180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B</a:t>
            </a:r>
            <a:endParaRPr lang="zh-TW" altLang="en-US" sz="7200" b="1" cap="none" spc="100" dirty="0">
              <a:ln w="1800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pic>
        <p:nvPicPr>
          <p:cNvPr id="19" name="圖片 18" descr="500px-redx-sv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74926" y="5373216"/>
            <a:ext cx="1661170" cy="1661170"/>
          </a:xfrm>
          <a:prstGeom prst="rect">
            <a:avLst/>
          </a:prstGeom>
        </p:spPr>
      </p:pic>
      <p:pic>
        <p:nvPicPr>
          <p:cNvPr id="22" name="Picture 3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09556" y="836712"/>
            <a:ext cx="4626940" cy="3168352"/>
          </a:xfrm>
          <a:prstGeom prst="rect">
            <a:avLst/>
          </a:prstGeom>
          <a:noFill/>
          <a:ln w="38100">
            <a:solidFill>
              <a:srgbClr val="FFFF99"/>
            </a:solidFill>
            <a:miter lim="800000"/>
            <a:headEnd/>
            <a:tailEnd/>
          </a:ln>
        </p:spPr>
      </p:pic>
      <p:sp>
        <p:nvSpPr>
          <p:cNvPr id="14" name="矩形 13"/>
          <p:cNvSpPr/>
          <p:nvPr/>
        </p:nvSpPr>
        <p:spPr>
          <a:xfrm>
            <a:off x="8172400" y="692696"/>
            <a:ext cx="86433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7200" b="1" cap="none" spc="100" dirty="0" smtClean="0">
                <a:ln w="180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A</a:t>
            </a:r>
            <a:endParaRPr lang="zh-TW" altLang="en-US" sz="7200" b="1" cap="none" spc="100" dirty="0">
              <a:ln w="1800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pic>
        <p:nvPicPr>
          <p:cNvPr id="25" name="圖片 24" descr="234px-Bueno-verd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96336" y="3356992"/>
            <a:ext cx="1414957" cy="1451238"/>
          </a:xfrm>
          <a:prstGeom prst="rect">
            <a:avLst/>
          </a:prstGeom>
        </p:spPr>
      </p:pic>
      <p:sp>
        <p:nvSpPr>
          <p:cNvPr id="12" name="Line 12"/>
          <p:cNvSpPr>
            <a:spLocks noChangeShapeType="1"/>
          </p:cNvSpPr>
          <p:nvPr/>
        </p:nvSpPr>
        <p:spPr bwMode="auto">
          <a:xfrm flipV="1">
            <a:off x="3275856" y="1124744"/>
            <a:ext cx="3600400" cy="216024"/>
          </a:xfrm>
          <a:prstGeom prst="line">
            <a:avLst/>
          </a:prstGeom>
          <a:noFill/>
          <a:ln w="25400">
            <a:solidFill>
              <a:srgbClr val="00B050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3" name="Line 12"/>
          <p:cNvSpPr>
            <a:spLocks noChangeShapeType="1"/>
          </p:cNvSpPr>
          <p:nvPr/>
        </p:nvSpPr>
        <p:spPr bwMode="auto">
          <a:xfrm>
            <a:off x="3275856" y="1772816"/>
            <a:ext cx="3384376" cy="1224136"/>
          </a:xfrm>
          <a:prstGeom prst="line">
            <a:avLst/>
          </a:prstGeom>
          <a:noFill/>
          <a:ln w="25400">
            <a:solidFill>
              <a:srgbClr val="00B050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zh-TW" altLang="en-US"/>
          </a:p>
        </p:txBody>
      </p:sp>
      <p:cxnSp>
        <p:nvCxnSpPr>
          <p:cNvPr id="28" name="弧形接點 27"/>
          <p:cNvCxnSpPr/>
          <p:nvPr/>
        </p:nvCxnSpPr>
        <p:spPr bwMode="auto">
          <a:xfrm rot="16200000" flipH="1">
            <a:off x="1223628" y="4545124"/>
            <a:ext cx="864096" cy="648072"/>
          </a:xfrm>
          <a:prstGeom prst="curvedConnector3">
            <a:avLst>
              <a:gd name="adj1" fmla="val 1498"/>
            </a:avLst>
          </a:prstGeom>
          <a:solidFill>
            <a:schemeClr val="accent1"/>
          </a:solidFill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>
            <a:glow rad="228600">
              <a:srgbClr val="FF0000">
                <a:alpha val="40000"/>
              </a:srgbClr>
            </a:glow>
          </a:effectLst>
        </p:spPr>
      </p:cxnSp>
      <p:pic>
        <p:nvPicPr>
          <p:cNvPr id="23" name="圖片 22" descr="wsd_Logo3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240488" y="6560717"/>
            <a:ext cx="1853373" cy="306808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3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3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05" grpId="0" animBg="1"/>
      <p:bldP spid="9" grpId="0" animBg="1"/>
      <p:bldP spid="11" grpId="0" animBg="1"/>
      <p:bldP spid="16" grpId="0"/>
      <p:bldP spid="14" grpId="0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cdb2004120l">
  <a:themeElements>
    <a:clrScheme name="sample 3">
      <a:dk1>
        <a:srgbClr val="2B166E"/>
      </a:dk1>
      <a:lt1>
        <a:srgbClr val="FFFFFF"/>
      </a:lt1>
      <a:dk2>
        <a:srgbClr val="1640B6"/>
      </a:dk2>
      <a:lt2>
        <a:srgbClr val="B2B2B2"/>
      </a:lt2>
      <a:accent1>
        <a:srgbClr val="48BDEC"/>
      </a:accent1>
      <a:accent2>
        <a:srgbClr val="EB984D"/>
      </a:accent2>
      <a:accent3>
        <a:srgbClr val="FFFFFF"/>
      </a:accent3>
      <a:accent4>
        <a:srgbClr val="23115D"/>
      </a:accent4>
      <a:accent5>
        <a:srgbClr val="B1DBF4"/>
      </a:accent5>
      <a:accent6>
        <a:srgbClr val="D58945"/>
      </a:accent6>
      <a:hlink>
        <a:srgbClr val="339966"/>
      </a:hlink>
      <a:folHlink>
        <a:srgbClr val="7E88E4"/>
      </a:folHlink>
    </a:clrScheme>
    <a:fontScheme name="sampl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ample 1">
        <a:dk1>
          <a:srgbClr val="19426B"/>
        </a:dk1>
        <a:lt1>
          <a:srgbClr val="FFFFFF"/>
        </a:lt1>
        <a:dk2>
          <a:srgbClr val="008080"/>
        </a:dk2>
        <a:lt2>
          <a:srgbClr val="B2B2B2"/>
        </a:lt2>
        <a:accent1>
          <a:srgbClr val="35C9C2"/>
        </a:accent1>
        <a:accent2>
          <a:srgbClr val="398AC7"/>
        </a:accent2>
        <a:accent3>
          <a:srgbClr val="FFFFFF"/>
        </a:accent3>
        <a:accent4>
          <a:srgbClr val="14375A"/>
        </a:accent4>
        <a:accent5>
          <a:srgbClr val="AEE1DD"/>
        </a:accent5>
        <a:accent6>
          <a:srgbClr val="337DB4"/>
        </a:accent6>
        <a:hlink>
          <a:srgbClr val="CCCC00"/>
        </a:hlink>
        <a:folHlink>
          <a:srgbClr val="6D50C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2">
        <a:dk1>
          <a:srgbClr val="25095D"/>
        </a:dk1>
        <a:lt1>
          <a:srgbClr val="FFFFFF"/>
        </a:lt1>
        <a:dk2>
          <a:srgbClr val="A1537C"/>
        </a:dk2>
        <a:lt2>
          <a:srgbClr val="B2B2B2"/>
        </a:lt2>
        <a:accent1>
          <a:srgbClr val="AF8ADC"/>
        </a:accent1>
        <a:accent2>
          <a:srgbClr val="60A065"/>
        </a:accent2>
        <a:accent3>
          <a:srgbClr val="FFFFFF"/>
        </a:accent3>
        <a:accent4>
          <a:srgbClr val="1E064E"/>
        </a:accent4>
        <a:accent5>
          <a:srgbClr val="D4C4EB"/>
        </a:accent5>
        <a:accent6>
          <a:srgbClr val="56915B"/>
        </a:accent6>
        <a:hlink>
          <a:srgbClr val="8DAED9"/>
        </a:hlink>
        <a:folHlink>
          <a:srgbClr val="5974C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3">
        <a:dk1>
          <a:srgbClr val="2B166E"/>
        </a:dk1>
        <a:lt1>
          <a:srgbClr val="FFFFFF"/>
        </a:lt1>
        <a:dk2>
          <a:srgbClr val="1640B6"/>
        </a:dk2>
        <a:lt2>
          <a:srgbClr val="B2B2B2"/>
        </a:lt2>
        <a:accent1>
          <a:srgbClr val="48BDEC"/>
        </a:accent1>
        <a:accent2>
          <a:srgbClr val="EB984D"/>
        </a:accent2>
        <a:accent3>
          <a:srgbClr val="FFFFFF"/>
        </a:accent3>
        <a:accent4>
          <a:srgbClr val="23115D"/>
        </a:accent4>
        <a:accent5>
          <a:srgbClr val="B1DBF4"/>
        </a:accent5>
        <a:accent6>
          <a:srgbClr val="D58945"/>
        </a:accent6>
        <a:hlink>
          <a:srgbClr val="339966"/>
        </a:hlink>
        <a:folHlink>
          <a:srgbClr val="7E88E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5292</TotalTime>
  <Words>1314</Words>
  <Application>Microsoft Office PowerPoint</Application>
  <PresentationFormat>如螢幕大小 (4:3)</PresentationFormat>
  <Paragraphs>208</Paragraphs>
  <Slides>32</Slides>
  <Notes>20</Notes>
  <HiddenSlides>0</HiddenSlides>
  <MMClips>0</MMClips>
  <ScaleCrop>false</ScaleCrop>
  <HeadingPairs>
    <vt:vector size="6" baseType="variant">
      <vt:variant>
        <vt:lpstr>佈景主題</vt:lpstr>
      </vt:variant>
      <vt:variant>
        <vt:i4>1</vt:i4>
      </vt:variant>
      <vt:variant>
        <vt:lpstr>內嵌 OLE 伺服程式</vt:lpstr>
      </vt:variant>
      <vt:variant>
        <vt:i4>2</vt:i4>
      </vt:variant>
      <vt:variant>
        <vt:lpstr>投影片標題</vt:lpstr>
      </vt:variant>
      <vt:variant>
        <vt:i4>32</vt:i4>
      </vt:variant>
    </vt:vector>
  </HeadingPairs>
  <TitlesOfParts>
    <vt:vector size="35" baseType="lpstr">
      <vt:lpstr>cdb2004120l</vt:lpstr>
      <vt:lpstr>Image</vt:lpstr>
      <vt:lpstr>圖表</vt:lpstr>
      <vt:lpstr>沖廁水系統優質維修認可計劃 與 內部供水系統的保養及維修</vt:lpstr>
      <vt:lpstr>投影片 2</vt:lpstr>
      <vt:lpstr>投影片 3</vt:lpstr>
      <vt:lpstr>投影片 4</vt:lpstr>
      <vt:lpstr>  食水水質 </vt:lpstr>
      <vt:lpstr>內部供水系統實例(1)</vt:lpstr>
      <vt:lpstr>內部供水系統實例(2)</vt:lpstr>
      <vt:lpstr>內部供水系統實例(3)</vt:lpstr>
      <vt:lpstr>內部供水系統實例(4)</vt:lpstr>
      <vt:lpstr>保養大廈內部系統建議</vt:lpstr>
      <vt:lpstr>投影片 11</vt:lpstr>
      <vt:lpstr>投影片 12</vt:lpstr>
      <vt:lpstr>投影片 13</vt:lpstr>
      <vt:lpstr>評核準則</vt:lpstr>
      <vt:lpstr>投影片 15</vt:lpstr>
      <vt:lpstr>投影片 16</vt:lpstr>
      <vt:lpstr>投影片 17</vt:lpstr>
      <vt:lpstr>投影片 18</vt:lpstr>
      <vt:lpstr>背景</vt:lpstr>
      <vt:lpstr>認可證書</vt:lpstr>
      <vt:lpstr>目的</vt:lpstr>
      <vt:lpstr>參與計劃的益處 </vt:lpstr>
      <vt:lpstr>投影片 23</vt:lpstr>
      <vt:lpstr>投影片 24</vt:lpstr>
      <vt:lpstr>評核準則</vt:lpstr>
      <vt:lpstr>投影片 26</vt:lpstr>
      <vt:lpstr>投影片 27</vt:lpstr>
      <vt:lpstr>證書的分佈 (截至2014年7月底)</vt:lpstr>
      <vt:lpstr>投影片 29</vt:lpstr>
      <vt:lpstr>投影片 30</vt:lpstr>
      <vt:lpstr>投影片 31</vt:lpstr>
      <vt:lpstr>投影片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 Template</dc:title>
  <dc:creator>cs_e3(ts)</dc:creator>
  <cp:lastModifiedBy>pr_pro</cp:lastModifiedBy>
  <cp:revision>637</cp:revision>
  <dcterms:created xsi:type="dcterms:W3CDTF">2014-06-10T05:52:03Z</dcterms:created>
  <dcterms:modified xsi:type="dcterms:W3CDTF">2014-09-08T08:52:16Z</dcterms:modified>
</cp:coreProperties>
</file>