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67" r:id="rId3"/>
    <p:sldId id="268" r:id="rId4"/>
    <p:sldId id="269" r:id="rId5"/>
    <p:sldId id="271" r:id="rId6"/>
    <p:sldId id="291" r:id="rId7"/>
    <p:sldId id="293" r:id="rId8"/>
    <p:sldId id="272" r:id="rId9"/>
    <p:sldId id="273" r:id="rId10"/>
    <p:sldId id="274" r:id="rId11"/>
    <p:sldId id="270" r:id="rId12"/>
    <p:sldId id="286" r:id="rId13"/>
    <p:sldId id="287" r:id="rId14"/>
    <p:sldId id="277" r:id="rId15"/>
    <p:sldId id="294" r:id="rId16"/>
    <p:sldId id="280" r:id="rId17"/>
    <p:sldId id="278" r:id="rId18"/>
    <p:sldId id="283" r:id="rId19"/>
    <p:sldId id="281" r:id="rId20"/>
    <p:sldId id="282" r:id="rId21"/>
    <p:sldId id="295" r:id="rId22"/>
    <p:sldId id="292" r:id="rId23"/>
    <p:sldId id="298" r:id="rId24"/>
    <p:sldId id="296" r:id="rId25"/>
    <p:sldId id="297" r:id="rId26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1" autoAdjust="0"/>
    <p:restoredTop sz="86700" autoAdjust="0"/>
  </p:normalViewPr>
  <p:slideViewPr>
    <p:cSldViewPr>
      <p:cViewPr>
        <p:scale>
          <a:sx n="75" d="100"/>
          <a:sy n="75" d="100"/>
        </p:scale>
        <p:origin x="-372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847A0-21C3-4546-AD71-284061A80EC0}" type="datetimeFigureOut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D8BEA-3620-4D62-93E1-29446C47F16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4737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3275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5140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514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5748-7E1B-4DE3-949E-5DB8FBD2A0EA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96247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5756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5748-7E1B-4DE3-949E-5DB8FBD2A0EA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0746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993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2425C2-5B17-4F43-8380-3BF36223AC6F}" type="slidenum">
              <a:rPr lang="en-GB" altLang="zh-TW"/>
              <a:pPr/>
              <a:t>7</a:t>
            </a:fld>
            <a:endParaRPr lang="en-GB" altLang="zh-TW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zh-TW" altLang="en-US" sz="1000"/>
          </a:p>
        </p:txBody>
      </p:sp>
    </p:spTree>
    <p:extLst>
      <p:ext uri="{BB962C8B-B14F-4D97-AF65-F5344CB8AC3E}">
        <p14:creationId xmlns:p14="http://schemas.microsoft.com/office/powerpoint/2010/main" val="357009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261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029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860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7663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6949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8BEA-3620-4D62-93E1-29446C47F168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694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5FBD-4F24-4E65-A2E6-124530484AB3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71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FCFF-5850-486D-A3DF-97D5F26C101B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405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04A9-89AE-4AB9-A0AD-958D73C7FE67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0967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112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182688" y="1268413"/>
            <a:ext cx="7772400" cy="48641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8273D-0C11-4AFB-A28C-2B9541F3F7D4}" type="datetime1">
              <a:rPr lang="zh-HK" altLang="en-US" smtClean="0"/>
              <a:t>3/9/2014</a:t>
            </a:fld>
            <a:endParaRPr lang="en-GB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BD8748-6CE1-4ED9-B7B6-AFDFE0D57F6E}" type="slidenum">
              <a:rPr lang="en-GB" altLang="zh-TW"/>
              <a:pPr/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84899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C58D-E3C9-4A8A-B0BF-F1C2C78B9470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7109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FC19-6542-4F2C-A77B-0139AA591CFE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252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37D-B1AD-4EC5-9DBE-A6B73A3BDF82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2714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FEF3-9C6F-4BE7-B05E-5C81204799F3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791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1B81-47E8-4D6B-AE8F-3601CCBA4493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6548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46B1-B6DB-4963-AD46-66F90DFA7435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208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1552-79B7-449E-9900-7A1F510685A1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7760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DB90-2754-410F-9ABF-88549407D596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3648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5C3F-7829-4739-9F36-C1B807C5BA05}" type="datetime1">
              <a:rPr lang="zh-HK" altLang="en-US" smtClean="0"/>
              <a:t>3/9/2014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ACFC7-5DA5-47A1-AAA5-960A63B50CA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2671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sd.gov.hk/tc/wel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3A817A8F-104D-4312-B6D5-D79C1F034540}" type="slidenum">
              <a:rPr kumimoji="0" lang="en-US" altLang="zh-TW" sz="1400">
                <a:solidFill>
                  <a:srgbClr val="FFFFFF"/>
                </a:solidFill>
                <a:latin typeface="Times New Roman" pitchFamily="18" charset="0"/>
              </a:rPr>
              <a:pPr algn="r" eaLnBrk="1" hangingPunct="1"/>
              <a:t>1</a:t>
            </a:fld>
            <a:endParaRPr kumimoji="0" lang="en-US" altLang="zh-TW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41513"/>
            <a:ext cx="9144000" cy="952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水務講座 </a:t>
            </a:r>
            <a:r>
              <a:rPr lang="en-US" altLang="zh-TW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2014</a:t>
            </a:r>
            <a:endParaRPr lang="en-US" altLang="zh-TW" sz="50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076" name="圖片 3" descr="twm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984750"/>
            <a:ext cx="17732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7" name="直線接點 6"/>
          <p:cNvCxnSpPr>
            <a:cxnSpLocks noChangeShapeType="1"/>
          </p:cNvCxnSpPr>
          <p:nvPr/>
        </p:nvCxnSpPr>
        <p:spPr bwMode="auto">
          <a:xfrm>
            <a:off x="273050" y="2986088"/>
            <a:ext cx="8574088" cy="1587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3038475"/>
            <a:ext cx="914400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自願參與</a:t>
            </a:r>
            <a:endParaRPr lang="en-US" altLang="zh-TW" sz="440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pPr algn="ctr" eaLnBrk="1" hangingPunct="1">
              <a:defRPr/>
            </a:pPr>
            <a:r>
              <a:rPr lang="zh-TW" altLang="en-US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用水</a:t>
            </a:r>
            <a:r>
              <a:rPr lang="zh-TW" altLang="en-US" sz="4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效益標籤計劃 </a:t>
            </a:r>
            <a:endParaRPr lang="en-US" altLang="zh-TW" sz="440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  <a:p>
            <a:pPr algn="ctr" eaLnBrk="1" hangingPunct="1">
              <a:defRPr/>
            </a:pPr>
            <a:r>
              <a:rPr lang="zh-TW" altLang="en-US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節流</a:t>
            </a:r>
            <a:r>
              <a:rPr lang="zh-TW" altLang="en-US" sz="4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器</a:t>
            </a:r>
            <a:r>
              <a:rPr lang="zh-TW" altLang="zh-TW" sz="3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/>
            </a:r>
            <a:br>
              <a:rPr lang="zh-TW" altLang="zh-TW" sz="3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</a:br>
            <a:endParaRPr lang="zh-TW" altLang="en-US" sz="330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80" name="Text Box 21"/>
          <p:cNvSpPr txBox="1">
            <a:spLocks noChangeArrowheads="1"/>
          </p:cNvSpPr>
          <p:nvPr/>
        </p:nvSpPr>
        <p:spPr bwMode="auto">
          <a:xfrm>
            <a:off x="6405443" y="5669965"/>
            <a:ext cx="2499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1600" b="1" dirty="0" smtClean="0">
                <a:solidFill>
                  <a:schemeClr val="accent2"/>
                </a:solidFill>
              </a:rPr>
              <a:t>江芷欣</a:t>
            </a:r>
            <a:endParaRPr lang="en-US" altLang="zh-TW" sz="1600" b="1" dirty="0" smtClean="0">
              <a:solidFill>
                <a:schemeClr val="accent2"/>
              </a:solidFill>
            </a:endParaRPr>
          </a:p>
          <a:p>
            <a:pPr algn="ctr" eaLnBrk="1" hangingPunct="1"/>
            <a:r>
              <a:rPr lang="zh-TW" altLang="en-US" sz="1600" b="1" dirty="0" smtClean="0">
                <a:solidFill>
                  <a:schemeClr val="accent2"/>
                </a:solidFill>
              </a:rPr>
              <a:t>工程師 ∕ 研究及發展（</a:t>
            </a:r>
            <a:r>
              <a:rPr lang="en-US" altLang="zh-TW" sz="1600" b="1" dirty="0" smtClean="0">
                <a:solidFill>
                  <a:schemeClr val="accent2"/>
                </a:solidFill>
              </a:rPr>
              <a:t>1</a:t>
            </a:r>
            <a:r>
              <a:rPr lang="zh-TW" altLang="en-US" sz="1600" b="1" dirty="0" smtClean="0">
                <a:solidFill>
                  <a:schemeClr val="accent2"/>
                </a:solidFill>
              </a:rPr>
              <a:t>）</a:t>
            </a:r>
            <a:endParaRPr lang="zh-TW" altLang="en-U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WELS\WSD Seminar 2014\ref\photo\WSD_leaflet_OP_20140901_Tabl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2"/>
          <a:stretch/>
        </p:blipFill>
        <p:spPr bwMode="auto">
          <a:xfrm>
            <a:off x="611558" y="1515442"/>
            <a:ext cx="5688633" cy="474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用水</a:t>
            </a:r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效益評級</a:t>
            </a:r>
            <a:endParaRPr lang="zh-HK" altLang="en-US" dirty="0"/>
          </a:p>
        </p:txBody>
      </p:sp>
      <p:sp>
        <p:nvSpPr>
          <p:cNvPr id="7" name="向上箭號 6"/>
          <p:cNvSpPr/>
          <p:nvPr/>
        </p:nvSpPr>
        <p:spPr>
          <a:xfrm>
            <a:off x="6732240" y="3284984"/>
            <a:ext cx="360040" cy="2880243"/>
          </a:xfrm>
          <a:prstGeom prst="upArrow">
            <a:avLst>
              <a:gd name="adj1" fmla="val 50000"/>
              <a:gd name="adj2" fmla="val 16874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16" y="5155577"/>
            <a:ext cx="6572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124104" y="418682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水點越少</a:t>
            </a:r>
            <a:r>
              <a:rPr lang="zh-TW" alt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，</a:t>
            </a:r>
            <a:endParaRPr lang="en-US" altLang="zh-TW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zh-TW" alt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用水</a:t>
            </a:r>
            <a:r>
              <a:rPr lang="zh-TW" alt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效益越高</a:t>
            </a:r>
            <a:endParaRPr lang="zh-HK" alt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5" name="Picture 7" descr="http://www.veedvil.com/wp-content/uploads/2011/08/facebook-lik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15010" r="21497" b="22637"/>
          <a:stretch/>
        </p:blipFill>
        <p:spPr bwMode="auto">
          <a:xfrm>
            <a:off x="7248608" y="3284984"/>
            <a:ext cx="739592" cy="6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Info\Logos\Save_wa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500" y="1268760"/>
            <a:ext cx="108340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10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167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23" y="969449"/>
            <a:ext cx="1443282" cy="26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13" y="3874744"/>
            <a:ext cx="1455871" cy="261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用水效益標籤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6826671" cy="39170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註冊節流器陳列出售時必須與標籤一同展示</a:t>
            </a:r>
            <a:endParaRPr lang="en-US" altLang="zh-TW" dirty="0"/>
          </a:p>
          <a:p>
            <a:r>
              <a:rPr lang="zh-TW" altLang="en-US" dirty="0"/>
              <a:t>標籤須按照規定的式樣</a:t>
            </a:r>
            <a:endParaRPr lang="en-US" altLang="zh-TW" dirty="0"/>
          </a:p>
          <a:p>
            <a:r>
              <a:rPr lang="zh-TW" altLang="en-US" dirty="0"/>
              <a:t>與註冊證書上所列的資料相符</a:t>
            </a:r>
            <a:endParaRPr lang="en-US" altLang="zh-TW" dirty="0"/>
          </a:p>
          <a:p>
            <a:r>
              <a:rPr lang="zh-TW" altLang="en-US" dirty="0"/>
              <a:t>張貼／印上標籤在註冊節流器或其包裝的當眼位置上，或以懸掛標籤型式繫妥在產品或其包裝上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3083" name="Picture 11" descr="D:\Users\rd_e1\Documents\Ad-hoc\WSD Seminar 2014\ref\Photos in WELS Booklet\wels_watertap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4" r="67433" b="-1"/>
          <a:stretch/>
        </p:blipFill>
        <p:spPr bwMode="auto">
          <a:xfrm>
            <a:off x="507584" y="5415314"/>
            <a:ext cx="2123189" cy="13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zh-HK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480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06" y="4941168"/>
            <a:ext cx="2969230" cy="15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選購合適節流器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zh-TW" altLang="en-US" sz="2400" dirty="0"/>
              <a:t>選購節流器前先檢查現有水龍頭或沐浴花灑的</a:t>
            </a:r>
            <a:r>
              <a:rPr lang="zh-TW" altLang="en-US" sz="2400" dirty="0" smtClean="0"/>
              <a:t>流量</a:t>
            </a:r>
            <a:endParaRPr lang="en-US" altLang="zh-TW" sz="2400" dirty="0" smtClean="0"/>
          </a:p>
          <a:p>
            <a:endParaRPr lang="en-US" altLang="zh-TW" sz="1000" dirty="0" smtClean="0"/>
          </a:p>
          <a:p>
            <a:pPr marL="400050" lvl="1" indent="0">
              <a:buNone/>
            </a:pPr>
            <a:r>
              <a:rPr lang="zh-TW" altLang="en-US" sz="1800" u="sng" dirty="0"/>
              <a:t>工具 </a:t>
            </a:r>
          </a:p>
          <a:p>
            <a:pPr lvl="1"/>
            <a:r>
              <a:rPr lang="zh-TW" altLang="en-US" sz="1800" dirty="0"/>
              <a:t>水桶一個（最少１０公升容量） </a:t>
            </a:r>
          </a:p>
          <a:p>
            <a:pPr lvl="1"/>
            <a:r>
              <a:rPr lang="zh-TW" altLang="en-US" sz="1800" dirty="0"/>
              <a:t>一個精確量度至最少半公升（即５００ｃｃ）的１公升量度容器或其它適當容量的量度工具 </a:t>
            </a:r>
          </a:p>
          <a:p>
            <a:pPr lvl="1"/>
            <a:r>
              <a:rPr lang="zh-TW" altLang="en-US" sz="1800" dirty="0"/>
              <a:t>一隻顯示秒數的手錶（有計時功能為佳</a:t>
            </a:r>
            <a:r>
              <a:rPr lang="zh-TW" altLang="en-US" sz="1800" dirty="0" smtClean="0"/>
              <a:t>）</a:t>
            </a:r>
            <a:endParaRPr lang="zh-TW" altLang="en-US" sz="1800" dirty="0"/>
          </a:p>
          <a:p>
            <a:endParaRPr lang="zh-TW" altLang="en-US" sz="800" dirty="0"/>
          </a:p>
          <a:p>
            <a:pPr marL="400050" lvl="1" indent="0">
              <a:buNone/>
            </a:pPr>
            <a:r>
              <a:rPr lang="zh-TW" altLang="en-US" sz="1800" u="sng" dirty="0" smtClean="0"/>
              <a:t>步驟 </a:t>
            </a:r>
            <a:endParaRPr lang="zh-TW" altLang="en-US" sz="1800" u="sng" dirty="0"/>
          </a:p>
          <a:p>
            <a:pPr lvl="1"/>
            <a:r>
              <a:rPr lang="zh-TW" altLang="en-US" sz="1800" dirty="0" smtClean="0"/>
              <a:t>把冷</a:t>
            </a:r>
            <a:r>
              <a:rPr lang="zh-TW" altLang="en-US" sz="1800" dirty="0"/>
              <a:t>水開至最大，等待水流穩定； </a:t>
            </a:r>
          </a:p>
          <a:p>
            <a:pPr lvl="1"/>
            <a:r>
              <a:rPr lang="zh-TW" altLang="en-US" sz="1800" dirty="0"/>
              <a:t>快速把水桶置</a:t>
            </a:r>
            <a:r>
              <a:rPr lang="zh-TW" altLang="en-US" sz="1800" dirty="0" smtClean="0"/>
              <a:t>於出</a:t>
            </a:r>
            <a:r>
              <a:rPr lang="zh-TW" altLang="en-US" sz="1800" dirty="0"/>
              <a:t>水位並計時１０秒（請確保在測試的１０秒期間所有流出的水均收集於水桶內）； </a:t>
            </a:r>
          </a:p>
          <a:p>
            <a:pPr lvl="1"/>
            <a:r>
              <a:rPr lang="zh-TW" altLang="en-US" sz="1800" dirty="0"/>
              <a:t>快速把水桶移</a:t>
            </a:r>
            <a:r>
              <a:rPr lang="zh-TW" altLang="en-US" sz="1800" dirty="0" smtClean="0"/>
              <a:t>離出</a:t>
            </a:r>
            <a:r>
              <a:rPr lang="zh-TW" altLang="en-US" sz="1800" dirty="0"/>
              <a:t>水位；關掉水龍頭； </a:t>
            </a:r>
          </a:p>
          <a:p>
            <a:pPr lvl="1"/>
            <a:r>
              <a:rPr lang="zh-TW" altLang="en-US" sz="1800" dirty="0"/>
              <a:t>量度所收集的水容積</a:t>
            </a:r>
            <a:r>
              <a:rPr lang="en-US" altLang="zh-TW" sz="1800" dirty="0"/>
              <a:t>(Q </a:t>
            </a:r>
            <a:r>
              <a:rPr lang="en-US" altLang="zh-TW" sz="1800" dirty="0" err="1"/>
              <a:t>litres</a:t>
            </a:r>
            <a:r>
              <a:rPr lang="en-US" altLang="zh-TW" sz="1800" dirty="0"/>
              <a:t>) </a:t>
            </a:r>
            <a:r>
              <a:rPr lang="zh-TW" altLang="en-US" sz="1800" dirty="0"/>
              <a:t>；及 </a:t>
            </a:r>
          </a:p>
          <a:p>
            <a:pPr lvl="1"/>
            <a:r>
              <a:rPr lang="zh-TW" altLang="en-US" sz="1800" dirty="0"/>
              <a:t>以該容積乘以６</a:t>
            </a:r>
            <a:r>
              <a:rPr lang="en-US" altLang="zh-TW" sz="1800" dirty="0"/>
              <a:t>(</a:t>
            </a:r>
            <a:r>
              <a:rPr lang="zh-TW" altLang="en-US" sz="1800" dirty="0"/>
              <a:t>即 </a:t>
            </a:r>
            <a:r>
              <a:rPr lang="en-US" altLang="zh-TW" sz="1800" dirty="0"/>
              <a:t>f = Q x 6 )</a:t>
            </a:r>
            <a:r>
              <a:rPr lang="zh-TW" altLang="en-US" sz="1800" dirty="0"/>
              <a:t>來計算流量</a:t>
            </a:r>
            <a:r>
              <a:rPr lang="en-US" altLang="zh-TW" sz="1800" dirty="0"/>
              <a:t>(f</a:t>
            </a:r>
            <a:r>
              <a:rPr lang="en-US" altLang="zh-TW" sz="1800" dirty="0" smtClean="0"/>
              <a:t>)</a:t>
            </a:r>
          </a:p>
          <a:p>
            <a:pPr marL="457200" lvl="1" indent="0">
              <a:buNone/>
            </a:pPr>
            <a:r>
              <a:rPr lang="zh-TW" altLang="en-US" sz="1800" dirty="0"/>
              <a:t> </a:t>
            </a:r>
            <a:r>
              <a:rPr lang="zh-TW" altLang="en-US" sz="1800" dirty="0" smtClean="0"/>
              <a:t>  （</a:t>
            </a:r>
            <a:r>
              <a:rPr lang="zh-TW" altLang="en-US" sz="1800" dirty="0"/>
              <a:t>公升／分鐘）。 </a:t>
            </a:r>
          </a:p>
        </p:txBody>
      </p:sp>
      <p:pic>
        <p:nvPicPr>
          <p:cNvPr id="11266" name="Picture 2" descr="http://girlsheartbooks.files.wordpress.com/2013/01/tim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1475730" cy="9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D:\Users\rd_e1\Documents\Ad-hoc\WSD Seminar 2014\ref\qrcode_measur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22" y="1615108"/>
            <a:ext cx="836712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59522" y="6492875"/>
            <a:ext cx="2133600" cy="365125"/>
          </a:xfrm>
        </p:spPr>
        <p:txBody>
          <a:bodyPr/>
          <a:lstStyle/>
          <a:p>
            <a:fld id="{556ACFC7-5DA5-47A1-AAA5-960A63B50CA4}" type="slidenum">
              <a:rPr lang="zh-HK" altLang="en-US" smtClean="0"/>
              <a:t>12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417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d_e1\AppData\Local\Temp\notes1B04D0\WE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13022"/>
            <a:ext cx="3779912" cy="184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選購合適節流器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500" dirty="0" smtClean="0"/>
              <a:t>安裝</a:t>
            </a:r>
            <a:r>
              <a:rPr lang="zh-TW" altLang="en-US" sz="2500" dirty="0"/>
              <a:t>標稱流量低於現有水龍頭或沐浴花灑流量的節流器</a:t>
            </a:r>
            <a:endParaRPr lang="zh-HK" altLang="en-US" sz="2500" dirty="0"/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11275"/>
              </p:ext>
            </p:extLst>
          </p:nvPr>
        </p:nvGraphicFramePr>
        <p:xfrm>
          <a:off x="711199" y="2259291"/>
          <a:ext cx="7990910" cy="27225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4497"/>
                <a:gridCol w="1512168"/>
                <a:gridCol w="1656184"/>
                <a:gridCol w="936104"/>
                <a:gridCol w="936104"/>
                <a:gridCol w="867951"/>
                <a:gridCol w="957902"/>
              </a:tblGrid>
              <a:tr h="3738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約相等於</a:t>
                      </a:r>
                      <a:endParaRPr lang="zh-TW" altLang="en-US" sz="18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現有水龍頭的</a:t>
                      </a:r>
                      <a:endParaRPr lang="zh-TW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現有沐浴花灑的</a:t>
                      </a:r>
                      <a:endParaRPr lang="zh-TW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適用於水龍頭或沐浴花灑的節流</a:t>
                      </a: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器</a:t>
                      </a:r>
                      <a:endParaRPr lang="en-US" altLang="zh-TW" sz="18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之</a:t>
                      </a:r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用水效益評級</a:t>
                      </a:r>
                      <a:endParaRPr lang="zh-TW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</a:tr>
              <a:tr h="2742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用水效益</a:t>
                      </a:r>
                      <a:endParaRPr lang="zh-HK" altLang="en-US" sz="18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耗水量</a:t>
                      </a:r>
                      <a:endParaRPr lang="zh-HK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耗水量</a:t>
                      </a:r>
                      <a:endParaRPr lang="zh-HK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</a:tr>
              <a:tr h="38353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級別</a:t>
                      </a:r>
                      <a:endParaRPr lang="zh-HK" altLang="en-US" sz="180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公升</a:t>
                      </a:r>
                      <a:r>
                        <a:rPr lang="en-US" altLang="zh-HK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分鐘</a:t>
                      </a:r>
                      <a:r>
                        <a:rPr lang="en-US" altLang="zh-HK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altLang="zh-HK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公升</a:t>
                      </a:r>
                      <a:r>
                        <a:rPr lang="en-US" altLang="zh-HK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分鐘</a:t>
                      </a:r>
                      <a:r>
                        <a:rPr lang="en-US" altLang="zh-HK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altLang="zh-HK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第一級</a:t>
                      </a:r>
                      <a:endParaRPr lang="zh-HK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第二級</a:t>
                      </a:r>
                      <a:endParaRPr lang="zh-HK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第三級</a:t>
                      </a:r>
                      <a:endParaRPr lang="zh-HK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HK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第四級</a:t>
                      </a:r>
                      <a:endParaRPr lang="zh-HK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4541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第一級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≤ </a:t>
                      </a:r>
                      <a:r>
                        <a:rPr lang="en-US" sz="1800" b="0" u="none" strike="noStrike" dirty="0">
                          <a:effectLst/>
                        </a:rPr>
                        <a:t>5.0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≤ </a:t>
                      </a:r>
                      <a:r>
                        <a:rPr lang="en-US" sz="1800" b="0" u="none" strike="noStrike" dirty="0">
                          <a:effectLst/>
                        </a:rPr>
                        <a:t>9.0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第二級</a:t>
                      </a:r>
                      <a:endParaRPr lang="zh-HK" altLang="en-US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&gt; 5.0 - 7.0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&gt; 9.0 - 12.0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HK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第三級</a:t>
                      </a:r>
                      <a:endParaRPr lang="zh-HK" altLang="en-US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&gt; 7.0 - 9.0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&gt; 12.0 - 16.0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HK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HK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138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第四級</a:t>
                      </a:r>
                      <a:endParaRPr lang="zh-HK" altLang="en-US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&gt; </a:t>
                      </a:r>
                      <a:r>
                        <a:rPr lang="en-US" sz="1800" b="0" u="none" strike="noStrike" dirty="0">
                          <a:effectLst/>
                        </a:rPr>
                        <a:t>9.0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effectLst/>
                        </a:rPr>
                        <a:t>&gt; </a:t>
                      </a:r>
                      <a:r>
                        <a:rPr lang="en-US" sz="1800" b="0" u="none" strike="noStrike" dirty="0">
                          <a:effectLst/>
                        </a:rPr>
                        <a:t>16.0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HK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HK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HK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1800" u="none" strike="noStrike" dirty="0">
                          <a:effectLst/>
                        </a:rPr>
                        <a:t>- </a:t>
                      </a:r>
                      <a:endParaRPr lang="en-US" altLang="zh-HK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2" name="圖片 21" descr="適用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22838"/>
            <a:ext cx="1714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 descr="適用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43156"/>
            <a:ext cx="1714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 descr="適用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43156"/>
            <a:ext cx="1714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圖片 24" descr="適用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93" y="4705650"/>
            <a:ext cx="1714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 descr="適用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05650"/>
            <a:ext cx="1714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圖片 26" descr="適用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93805"/>
            <a:ext cx="1714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5495" r="7561" b="14463"/>
          <a:stretch/>
        </p:blipFill>
        <p:spPr bwMode="auto">
          <a:xfrm>
            <a:off x="1851716" y="5118264"/>
            <a:ext cx="2422566" cy="141316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橢圓 27"/>
          <p:cNvSpPr/>
          <p:nvPr/>
        </p:nvSpPr>
        <p:spPr>
          <a:xfrm>
            <a:off x="6736271" y="6001373"/>
            <a:ext cx="288032" cy="21602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5" name="直線單箭頭接點 4"/>
          <p:cNvCxnSpPr>
            <a:endCxn id="18" idx="6"/>
          </p:cNvCxnSpPr>
          <p:nvPr/>
        </p:nvCxnSpPr>
        <p:spPr>
          <a:xfrm flipH="1" flipV="1">
            <a:off x="4410814" y="5900393"/>
            <a:ext cx="2311740" cy="201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橢圓 17"/>
          <p:cNvSpPr/>
          <p:nvPr/>
        </p:nvSpPr>
        <p:spPr>
          <a:xfrm>
            <a:off x="3842234" y="5698432"/>
            <a:ext cx="568580" cy="4039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529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 descr="D:\Users\rd_e1\Documents\WELS\input to 10L\photo\final\_WSD05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31815" r="8619" b="20599"/>
          <a:stretch/>
        </p:blipFill>
        <p:spPr bwMode="auto">
          <a:xfrm>
            <a:off x="656892" y="4112912"/>
            <a:ext cx="5164014" cy="19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waterconservation.hk/img/tips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0" r="24287"/>
          <a:stretch/>
        </p:blipFill>
        <p:spPr bwMode="auto">
          <a:xfrm>
            <a:off x="251520" y="5587937"/>
            <a:ext cx="1442327" cy="10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選購合適節流器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800" dirty="0"/>
              <a:t>節流器種類繁多，不同型號節流器所能兼容的水龍頭及沐浴花灑型號並不盡相同</a:t>
            </a:r>
            <a:endParaRPr lang="en-US" altLang="zh-TW" sz="2800" dirty="0"/>
          </a:p>
          <a:p>
            <a:r>
              <a:rPr lang="zh-TW" altLang="en-US" sz="2800" dirty="0"/>
              <a:t>留意水龍頭的特性，如出水口的大小及</a:t>
            </a:r>
            <a:r>
              <a:rPr lang="zh-TW" altLang="en-US" sz="2800" dirty="0" smtClean="0"/>
              <a:t>形狀</a:t>
            </a:r>
            <a:endParaRPr lang="en-US" altLang="zh-TW" sz="2800" dirty="0" smtClean="0"/>
          </a:p>
          <a:p>
            <a:r>
              <a:rPr lang="zh-TW" altLang="en-US" sz="2800" dirty="0" smtClean="0"/>
              <a:t>按照</a:t>
            </a:r>
            <a:r>
              <a:rPr lang="zh-TW" altLang="en-US" sz="2800" dirty="0"/>
              <a:t>製造商的安裝</a:t>
            </a:r>
            <a:r>
              <a:rPr lang="zh-TW" altLang="en-US" sz="2800" dirty="0" smtClean="0"/>
              <a:t>指示</a:t>
            </a:r>
            <a:endParaRPr lang="en-US" altLang="zh-TW" sz="2800" dirty="0" smtClean="0"/>
          </a:p>
          <a:p>
            <a:r>
              <a:rPr lang="zh-TW" altLang="en-US" sz="2800" dirty="0" smtClean="0"/>
              <a:t>計劃</a:t>
            </a:r>
            <a:r>
              <a:rPr lang="zh-TW" altLang="en-US" sz="2800" dirty="0"/>
              <a:t>不包括個別節流器的附加功能</a:t>
            </a:r>
            <a:endParaRPr lang="zh-HK" altLang="en-US" sz="2800" dirty="0"/>
          </a:p>
        </p:txBody>
      </p:sp>
      <p:pic>
        <p:nvPicPr>
          <p:cNvPr id="6147" name="Picture 3" descr="D:\Users\rd_e1\Documents\WELS\WCON_Yan\_WSD26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4" t="3030" r="18124" b="15712"/>
          <a:stretch/>
        </p:blipFill>
        <p:spPr bwMode="auto">
          <a:xfrm>
            <a:off x="7380312" y="4633021"/>
            <a:ext cx="1514785" cy="17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(3)將節流器放在噴嘴內，並確保節流器方向正確(白色或有色網面向上)，繼而放回原本的黑色墊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32" y="3179183"/>
            <a:ext cx="1906265" cy="12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7" t="8940" b="36060"/>
          <a:stretch/>
        </p:blipFill>
        <p:spPr bwMode="auto">
          <a:xfrm>
            <a:off x="5531549" y="5527416"/>
            <a:ext cx="1512168" cy="101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http://www.neoperl.net/dms/imgs/oem/englisch/news/20090220/Neoperl_Feb_08-109_end_rechteck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40" y="4695475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128" y="5717853"/>
            <a:ext cx="45719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789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節流器安裝示範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WaterTap_T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388" y="1557338"/>
            <a:ext cx="8045450" cy="4525962"/>
          </a:xfr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558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選購合適節流器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800" dirty="0" smtClean="0"/>
              <a:t>留意</a:t>
            </a:r>
            <a:r>
              <a:rPr lang="zh-TW" altLang="en-US" sz="2800" dirty="0"/>
              <a:t>沐浴花灑的型號，是否已內置節流器</a:t>
            </a:r>
            <a:endParaRPr lang="en-US" altLang="zh-TW" sz="2800" dirty="0"/>
          </a:p>
          <a:p>
            <a:r>
              <a:rPr lang="zh-TW" altLang="en-US" sz="2800" dirty="0"/>
              <a:t>按照製造商的安裝指示，確保節流器安裝於正確的水流方向及裝配</a:t>
            </a:r>
            <a:r>
              <a:rPr lang="zh-TW" altLang="en-US" sz="2800" dirty="0" smtClean="0"/>
              <a:t>位置</a:t>
            </a:r>
            <a:endParaRPr lang="zh-HK" altLang="en-US" sz="2800" dirty="0"/>
          </a:p>
        </p:txBody>
      </p:sp>
      <p:pic>
        <p:nvPicPr>
          <p:cNvPr id="11" name="Picture 2" descr="D:\Users\rd_e1\Documents\WELS\WCON_Yan\new\_WSD2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193" r="12987"/>
          <a:stretch/>
        </p:blipFill>
        <p:spPr bwMode="auto">
          <a:xfrm>
            <a:off x="7452320" y="3109637"/>
            <a:ext cx="1498475" cy="32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:\Users\rd_e1\Documents\WELS\input to 10L\photo\final\_WSD05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34694" r="7969" b="32653"/>
          <a:stretch/>
        </p:blipFill>
        <p:spPr bwMode="auto">
          <a:xfrm>
            <a:off x="749569" y="3729622"/>
            <a:ext cx="4436305" cy="12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Users\rd_e1\Documents\WELS\WCON_Yan\_WSD27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13750" r="14650" b="20625"/>
          <a:stretch/>
        </p:blipFill>
        <p:spPr bwMode="auto">
          <a:xfrm>
            <a:off x="5345478" y="3291815"/>
            <a:ext cx="1436120" cy="17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waterconservation.hk/img/tip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8813"/>
            <a:ext cx="1224136" cy="123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WELS\WSD Seminar 2014\ref\photo\showers_w_fc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43014" r="19052" b="12548"/>
          <a:stretch/>
        </p:blipFill>
        <p:spPr bwMode="auto">
          <a:xfrm>
            <a:off x="6063538" y="4921445"/>
            <a:ext cx="1257989" cy="140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476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rd_e1\Documents\Ad-hoc\WSD Seminar 2014\ref\photo\IMG_12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29264" r="29571" b="27267"/>
          <a:stretch/>
        </p:blipFill>
        <p:spPr bwMode="auto">
          <a:xfrm>
            <a:off x="847000" y="4563426"/>
            <a:ext cx="3095608" cy="2027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選購合適節流器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894002"/>
              </p:ext>
            </p:extLst>
          </p:nvPr>
        </p:nvGraphicFramePr>
        <p:xfrm>
          <a:off x="611560" y="1600200"/>
          <a:ext cx="7920880" cy="269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6264696"/>
              </a:tblGrid>
              <a:tr h="720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effectLst/>
                        </a:rPr>
                        <a:t>節流器的</a:t>
                      </a:r>
                      <a:br>
                        <a:rPr lang="zh-TW" altLang="en-US" dirty="0" smtClean="0">
                          <a:effectLst/>
                        </a:rPr>
                      </a:br>
                      <a:r>
                        <a:rPr lang="zh-TW" altLang="en-US" dirty="0" smtClean="0">
                          <a:effectLst/>
                        </a:rPr>
                        <a:t>用水效益級別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 smtClean="0">
                          <a:effectLst/>
                        </a:rPr>
                        <a:t>一般指引</a:t>
                      </a:r>
                      <a:endParaRPr lang="zh-HK" altLang="en-US" dirty="0"/>
                    </a:p>
                  </a:txBody>
                  <a:tcPr/>
                </a:tc>
              </a:tr>
              <a:tr h="417370">
                <a:tc>
                  <a:txBody>
                    <a:bodyPr/>
                    <a:lstStyle/>
                    <a:p>
                      <a:pPr algn="ctr"/>
                      <a:r>
                        <a:rPr lang="zh-HK" altLang="en-US" dirty="0" smtClean="0">
                          <a:effectLst/>
                        </a:rPr>
                        <a:t>第一級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/>
                        </a:rPr>
                        <a:t>具節水效益，適用於儲水式熱水爐</a:t>
                      </a:r>
                      <a:endParaRPr lang="zh-HK" altLang="en-US" dirty="0"/>
                    </a:p>
                  </a:txBody>
                  <a:tcPr/>
                </a:tc>
              </a:tr>
              <a:tr h="417370">
                <a:tc>
                  <a:txBody>
                    <a:bodyPr/>
                    <a:lstStyle/>
                    <a:p>
                      <a:pPr algn="ctr"/>
                      <a:r>
                        <a:rPr lang="zh-HK" altLang="en-US" dirty="0" smtClean="0">
                          <a:effectLst/>
                        </a:rPr>
                        <a:t>第二級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/>
                        </a:rPr>
                        <a:t>具節水效益，適用於儲水式及流量控制式熱水爐</a:t>
                      </a:r>
                      <a:endParaRPr lang="zh-HK" altLang="en-US" dirty="0"/>
                    </a:p>
                  </a:txBody>
                  <a:tcPr/>
                </a:tc>
              </a:tr>
              <a:tr h="720393">
                <a:tc>
                  <a:txBody>
                    <a:bodyPr/>
                    <a:lstStyle/>
                    <a:p>
                      <a:pPr algn="ctr"/>
                      <a:r>
                        <a:rPr lang="zh-HK" altLang="en-US" dirty="0" smtClean="0">
                          <a:effectLst/>
                        </a:rPr>
                        <a:t>第三級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/>
                        </a:rPr>
                        <a:t>只具些微節水效益，適用於大部份熱水爐</a:t>
                      </a:r>
                      <a:r>
                        <a:rPr lang="en-US" altLang="zh-TW" dirty="0" smtClean="0">
                          <a:effectLst/>
                        </a:rPr>
                        <a:t>(</a:t>
                      </a:r>
                      <a:r>
                        <a:rPr lang="zh-TW" altLang="en-US" dirty="0" smtClean="0">
                          <a:effectLst/>
                        </a:rPr>
                        <a:t>電氣壓力控制式熱水爐除外</a:t>
                      </a:r>
                      <a:r>
                        <a:rPr lang="en-US" altLang="zh-TW" dirty="0" smtClean="0">
                          <a:effectLst/>
                        </a:rPr>
                        <a:t>)</a:t>
                      </a:r>
                      <a:endParaRPr lang="zh-HK" altLang="en-US" dirty="0"/>
                    </a:p>
                  </a:txBody>
                  <a:tcPr/>
                </a:tc>
              </a:tr>
              <a:tr h="417370">
                <a:tc>
                  <a:txBody>
                    <a:bodyPr/>
                    <a:lstStyle/>
                    <a:p>
                      <a:pPr algn="ctr"/>
                      <a:r>
                        <a:rPr lang="zh-HK" altLang="en-US" dirty="0" smtClean="0">
                          <a:effectLst/>
                        </a:rPr>
                        <a:t>第四級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effectLst/>
                        </a:rPr>
                        <a:t>適用於所有熱水爐但無節水效益</a:t>
                      </a:r>
                      <a:endParaRPr lang="zh-HK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5" name="Picture 1" descr="C:\Users\rd_e1\AppData\Local\Temp\notes1B04D0\IMG_5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t="68187" r="8081" b="9811"/>
          <a:stretch/>
        </p:blipFill>
        <p:spPr bwMode="auto">
          <a:xfrm>
            <a:off x="4788024" y="4510372"/>
            <a:ext cx="3254581" cy="18323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7524328" y="4656506"/>
            <a:ext cx="1554936" cy="57269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7653560" y="471609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壓力控制式</a:t>
            </a:r>
            <a:endParaRPr lang="zh-HK" altLang="en-US" dirty="0"/>
          </a:p>
        </p:txBody>
      </p:sp>
      <p:sp>
        <p:nvSpPr>
          <p:cNvPr id="9" name="橢圓 8"/>
          <p:cNvSpPr/>
          <p:nvPr/>
        </p:nvSpPr>
        <p:spPr>
          <a:xfrm>
            <a:off x="2982003" y="6217562"/>
            <a:ext cx="1554936" cy="57269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039391" y="631924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流量控制式</a:t>
            </a:r>
            <a:endParaRPr lang="zh-HK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17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464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irclecinema.com/wp-content/uploads/2011/03/earth_water_d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4546"/>
            <a:ext cx="4569282" cy="60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香港及其他城市之人均住宅用水量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600689"/>
              </p:ext>
            </p:extLst>
          </p:nvPr>
        </p:nvGraphicFramePr>
        <p:xfrm>
          <a:off x="359370" y="1728113"/>
          <a:ext cx="4644677" cy="3286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390"/>
                <a:gridCol w="2592287"/>
              </a:tblGrid>
              <a:tr h="699570">
                <a:tc>
                  <a:txBody>
                    <a:bodyPr/>
                    <a:lstStyle/>
                    <a:p>
                      <a:pPr algn="ctr"/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每日人均用水量</a:t>
                      </a:r>
                      <a:endParaRPr lang="en-US" altLang="zh-TW" sz="2000" dirty="0" smtClean="0"/>
                    </a:p>
                    <a:p>
                      <a:pPr algn="ctr"/>
                      <a:r>
                        <a:rPr lang="en-US" altLang="zh-HK" sz="2000" baseline="0" dirty="0" smtClean="0"/>
                        <a:t>(</a:t>
                      </a:r>
                      <a:r>
                        <a:rPr lang="zh-TW" altLang="en-US" sz="2000" baseline="0" dirty="0" smtClean="0"/>
                        <a:t>公升</a:t>
                      </a:r>
                      <a:r>
                        <a:rPr lang="en-US" altLang="zh-HK" sz="2000" baseline="0" dirty="0" smtClean="0"/>
                        <a:t>)</a:t>
                      </a:r>
                      <a:endParaRPr lang="zh-HK" altLang="en-US" sz="2000" dirty="0"/>
                    </a:p>
                  </a:txBody>
                  <a:tcPr/>
                </a:tc>
              </a:tr>
              <a:tr h="5170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全球平均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 smtClean="0"/>
                        <a:t>170</a:t>
                      </a:r>
                      <a:endParaRPr lang="zh-HK" altLang="en-US" sz="2000" dirty="0"/>
                    </a:p>
                  </a:txBody>
                  <a:tcPr/>
                </a:tc>
              </a:tr>
              <a:tr h="5170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香港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 smtClean="0"/>
                        <a:t>220</a:t>
                      </a:r>
                      <a:endParaRPr lang="zh-HK" altLang="en-US" sz="2000" dirty="0"/>
                    </a:p>
                  </a:txBody>
                  <a:tcPr/>
                </a:tc>
              </a:tr>
              <a:tr h="5170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新加坡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 smtClean="0"/>
                        <a:t>151</a:t>
                      </a:r>
                      <a:endParaRPr lang="zh-HK" altLang="en-US" sz="2000" dirty="0"/>
                    </a:p>
                  </a:txBody>
                  <a:tcPr/>
                </a:tc>
              </a:tr>
              <a:tr h="5170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倫敦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 smtClean="0"/>
                        <a:t>163</a:t>
                      </a:r>
                      <a:endParaRPr lang="zh-HK" altLang="en-US" sz="2000" dirty="0"/>
                    </a:p>
                  </a:txBody>
                  <a:tcPr/>
                </a:tc>
              </a:tr>
              <a:tr h="5170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台北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 smtClean="0"/>
                        <a:t>220</a:t>
                      </a:r>
                      <a:endParaRPr lang="zh-HK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橢圓形圖說文字 12"/>
          <p:cNvSpPr/>
          <p:nvPr/>
        </p:nvSpPr>
        <p:spPr bwMode="auto">
          <a:xfrm>
            <a:off x="1043608" y="5205919"/>
            <a:ext cx="4402951" cy="1514611"/>
          </a:xfrm>
          <a:prstGeom prst="wedgeEllipseCallout">
            <a:avLst>
              <a:gd name="adj1" fmla="val 64922"/>
              <a:gd name="adj2" fmla="val -31074"/>
            </a:avLst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458788" indent="-458788" algn="ctr" defTabSz="1222375" fontAlgn="base">
              <a:spcAft>
                <a:spcPct val="0"/>
              </a:spcAft>
            </a:pPr>
            <a:r>
              <a:rPr kumimoji="1" lang="zh-HK" altLang="en-US" sz="2000" dirty="0">
                <a:latin typeface="Calibri" pitchFamily="34" charset="0"/>
                <a:ea typeface="新細明體" pitchFamily="18" charset="-120"/>
              </a:rPr>
              <a:t>人均住宅食水耗用</a:t>
            </a:r>
            <a:r>
              <a:rPr kumimoji="1" lang="zh-HK" altLang="en-US" sz="2000" dirty="0" smtClean="0">
                <a:latin typeface="Calibri" pitchFamily="34" charset="0"/>
                <a:ea typeface="新細明體" pitchFamily="18" charset="-120"/>
              </a:rPr>
              <a:t>量</a:t>
            </a:r>
            <a:r>
              <a:rPr kumimoji="1" lang="en-US" altLang="zh-HK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: </a:t>
            </a:r>
            <a:r>
              <a:rPr kumimoji="1" lang="zh-TW" alt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每日</a:t>
            </a:r>
            <a:r>
              <a:rPr kumimoji="1" lang="en-US" altLang="zh-HK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130</a:t>
            </a:r>
            <a:r>
              <a:rPr kumimoji="1" lang="zh-TW" alt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公升</a:t>
            </a:r>
            <a:endParaRPr kumimoji="1" lang="en-US" altLang="zh-HK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  <a:p>
            <a:pPr marL="458788" indent="-458788" algn="ctr" defTabSz="1222375" fontAlgn="base">
              <a:spcAft>
                <a:spcPct val="0"/>
              </a:spcAft>
            </a:pPr>
            <a:r>
              <a:rPr kumimoji="1" lang="zh-HK" altLang="en-US" sz="2000" dirty="0" smtClean="0">
                <a:latin typeface="Calibri" pitchFamily="34" charset="0"/>
                <a:ea typeface="新細明體" pitchFamily="18" charset="-120"/>
              </a:rPr>
              <a:t>人均</a:t>
            </a:r>
            <a:r>
              <a:rPr kumimoji="1" lang="zh-TW" altLang="en-US" sz="2000" dirty="0" smtClean="0">
                <a:latin typeface="Calibri" pitchFamily="34" charset="0"/>
                <a:ea typeface="新細明體" pitchFamily="18" charset="-120"/>
              </a:rPr>
              <a:t>沖廁海水</a:t>
            </a:r>
            <a:r>
              <a:rPr kumimoji="1" lang="zh-HK" altLang="en-US" sz="2000" dirty="0" smtClean="0">
                <a:latin typeface="Calibri" pitchFamily="34" charset="0"/>
                <a:ea typeface="新細明體" pitchFamily="18" charset="-120"/>
              </a:rPr>
              <a:t>耗用量</a:t>
            </a:r>
            <a:r>
              <a:rPr kumimoji="1" lang="en-US" altLang="zh-HK" sz="2000" dirty="0" smtClean="0">
                <a:latin typeface="Calibri" pitchFamily="34" charset="0"/>
                <a:ea typeface="新細明體" pitchFamily="18" charset="-120"/>
              </a:rPr>
              <a:t>:</a:t>
            </a:r>
            <a:r>
              <a:rPr kumimoji="1" lang="zh-TW" altLang="en-US" sz="2000" dirty="0" smtClean="0">
                <a:latin typeface="Calibri" pitchFamily="34" charset="0"/>
                <a:ea typeface="新細明體" pitchFamily="18" charset="-120"/>
              </a:rPr>
              <a:t>每日</a:t>
            </a:r>
            <a:r>
              <a:rPr kumimoji="1" lang="en-US" altLang="zh-HK" sz="2000" dirty="0" smtClean="0">
                <a:latin typeface="Calibri" pitchFamily="34" charset="0"/>
                <a:ea typeface="新細明體" pitchFamily="18" charset="-120"/>
              </a:rPr>
              <a:t>90</a:t>
            </a:r>
            <a:r>
              <a:rPr kumimoji="1" lang="zh-HK" altLang="en-US" sz="2000" dirty="0" smtClean="0">
                <a:latin typeface="Calibri" pitchFamily="34" charset="0"/>
                <a:ea typeface="新細明體" pitchFamily="18" charset="-120"/>
              </a:rPr>
              <a:t>公升</a:t>
            </a:r>
            <a:endParaRPr kumimoji="1" lang="en-US" altLang="zh-HK" sz="2000" dirty="0" smtClean="0">
              <a:latin typeface="Calibri" pitchFamily="34" charset="0"/>
              <a:ea typeface="新細明體" pitchFamily="18" charset="-120"/>
            </a:endParaRPr>
          </a:p>
          <a:p>
            <a:pPr marL="458788" marR="0" indent="-458788" algn="ctr" defTabSz="1222375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</a:rPr>
              <a:t>每日</a:t>
            </a:r>
            <a:r>
              <a:rPr kumimoji="1" lang="en-US" altLang="zh-HK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</a:rPr>
              <a:t>220</a:t>
            </a:r>
            <a:r>
              <a:rPr kumimoji="1" lang="zh-TW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</a:rPr>
              <a:t>公升</a:t>
            </a:r>
            <a:endParaRPr kumimoji="1" lang="zh-HK" altLang="en-US" sz="2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586690" y="2348880"/>
            <a:ext cx="2893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000" b="1" dirty="0">
                <a:solidFill>
                  <a:schemeClr val="accent1">
                    <a:lumMod val="75000"/>
                  </a:schemeClr>
                </a:solidFill>
              </a:rPr>
              <a:t>全球</a:t>
            </a:r>
            <a:r>
              <a:rPr lang="zh-HK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平均</a:t>
            </a:r>
            <a:r>
              <a:rPr lang="en-US" altLang="zh-HK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en-US" altLang="zh-HK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HK" sz="2000" b="1" dirty="0" smtClean="0">
                <a:solidFill>
                  <a:schemeClr val="accent1">
                    <a:lumMod val="75000"/>
                  </a:schemeClr>
                </a:solidFill>
              </a:rPr>
              <a:t>170</a:t>
            </a:r>
            <a:r>
              <a:rPr lang="zh-HK" altLang="en-US" sz="2000" b="1" dirty="0">
                <a:solidFill>
                  <a:schemeClr val="accent1">
                    <a:lumMod val="75000"/>
                  </a:schemeClr>
                </a:solidFill>
              </a:rPr>
              <a:t>公升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012160" y="5229200"/>
            <a:ext cx="84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000" b="1" dirty="0">
                <a:solidFill>
                  <a:srgbClr val="7030A0"/>
                </a:solidFill>
              </a:rPr>
              <a:t>香港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654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:\WELS\Promotion\To Public\Water Drops Icon included Flow Controller_22082014\DropTips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71" y="2564904"/>
            <a:ext cx="266429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慳水方法提提你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b="2329"/>
          <a:stretch/>
        </p:blipFill>
        <p:spPr bwMode="auto">
          <a:xfrm>
            <a:off x="720430" y="1412776"/>
            <a:ext cx="3925714" cy="49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G:\WELS\Promotion\To Public\Water Drops Icon included Flow Controller_22082014\DropTips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17107" r="7802" b="12704"/>
          <a:stretch/>
        </p:blipFill>
        <p:spPr bwMode="auto">
          <a:xfrm>
            <a:off x="6962389" y="4941168"/>
            <a:ext cx="1681060" cy="16342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WELS\Promotion\To Public\Water Drops Icon included Flow Controller_22082014\DropTips-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610" r="6256" b="4402"/>
          <a:stretch/>
        </p:blipFill>
        <p:spPr bwMode="auto">
          <a:xfrm>
            <a:off x="4932040" y="1729417"/>
            <a:ext cx="1758082" cy="20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WELS\Promotion\To Public\Water Drops Icon included Flow Controller_22082014\DropTips-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17107" r="20089" b="31746"/>
          <a:stretch/>
        </p:blipFill>
        <p:spPr bwMode="auto">
          <a:xfrm>
            <a:off x="4932040" y="4004475"/>
            <a:ext cx="1758082" cy="17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19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342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zh-TW" altLang="en-US" sz="2600" u="sng" dirty="0">
                <a:latin typeface="+mn-ea"/>
              </a:rPr>
              <a:t>背景</a:t>
            </a:r>
          </a:p>
          <a:p>
            <a:r>
              <a:rPr lang="zh-TW" altLang="en-US" sz="2600" dirty="0">
                <a:latin typeface="+mn-ea"/>
              </a:rPr>
              <a:t>於</a:t>
            </a:r>
            <a:r>
              <a:rPr lang="en-US" altLang="zh-TW" sz="2600" dirty="0">
                <a:latin typeface="+mn-ea"/>
              </a:rPr>
              <a:t>2008</a:t>
            </a:r>
            <a:r>
              <a:rPr lang="zh-TW" altLang="en-US" sz="2600" dirty="0">
                <a:latin typeface="+mn-ea"/>
              </a:rPr>
              <a:t>年推行「全面水資源管理」</a:t>
            </a:r>
            <a:r>
              <a:rPr lang="zh-TW" altLang="en-US" sz="2600" dirty="0" smtClean="0">
                <a:latin typeface="+mn-ea"/>
              </a:rPr>
              <a:t>，其策</a:t>
            </a:r>
            <a:r>
              <a:rPr lang="zh-TW" altLang="en-US" sz="2600" dirty="0">
                <a:latin typeface="+mn-ea"/>
              </a:rPr>
              <a:t>略重點是「先節後增」</a:t>
            </a:r>
          </a:p>
          <a:p>
            <a:r>
              <a:rPr lang="zh-TW" altLang="en-US" sz="2600" dirty="0">
                <a:latin typeface="+mn-ea"/>
              </a:rPr>
              <a:t>提倡使用節水</a:t>
            </a:r>
            <a:r>
              <a:rPr lang="zh-TW" altLang="en-US" sz="2600" dirty="0" smtClean="0">
                <a:latin typeface="+mn-ea"/>
              </a:rPr>
              <a:t>器具為用水</a:t>
            </a:r>
            <a:r>
              <a:rPr lang="zh-TW" altLang="en-US" sz="2600" dirty="0">
                <a:latin typeface="+mn-ea"/>
              </a:rPr>
              <a:t>需求管理的重要措施之一</a:t>
            </a:r>
          </a:p>
          <a:p>
            <a:r>
              <a:rPr lang="zh-TW" altLang="en-US" sz="2600" dirty="0" smtClean="0">
                <a:latin typeface="+mn-ea"/>
              </a:rPr>
              <a:t>自願參與</a:t>
            </a:r>
            <a:r>
              <a:rPr lang="zh-TW" altLang="en-US" sz="2600" dirty="0">
                <a:latin typeface="+mn-ea"/>
              </a:rPr>
              <a:t>「用水效益標籤計劃」於</a:t>
            </a:r>
            <a:r>
              <a:rPr lang="en-US" altLang="zh-TW" sz="2600" dirty="0">
                <a:latin typeface="+mn-ea"/>
              </a:rPr>
              <a:t>2009</a:t>
            </a:r>
            <a:r>
              <a:rPr lang="zh-TW" altLang="en-US" sz="2600" dirty="0">
                <a:latin typeface="+mn-ea"/>
              </a:rPr>
              <a:t>年</a:t>
            </a:r>
            <a:r>
              <a:rPr lang="en-US" altLang="zh-TW" sz="2600" dirty="0">
                <a:latin typeface="+mn-ea"/>
              </a:rPr>
              <a:t>9</a:t>
            </a:r>
            <a:r>
              <a:rPr lang="zh-TW" altLang="en-US" sz="2600" dirty="0">
                <a:latin typeface="+mn-ea"/>
              </a:rPr>
              <a:t>月推出</a:t>
            </a:r>
          </a:p>
          <a:p>
            <a:r>
              <a:rPr lang="zh-TW" altLang="en-US" sz="2600" dirty="0">
                <a:latin typeface="+mn-ea"/>
              </a:rPr>
              <a:t>計劃分階段納入各類用水裝置及</a:t>
            </a:r>
            <a:r>
              <a:rPr lang="zh-TW" altLang="en-US" sz="2600" dirty="0" smtClean="0">
                <a:latin typeface="+mn-ea"/>
              </a:rPr>
              <a:t>器具</a:t>
            </a:r>
            <a:endParaRPr lang="zh-TW" altLang="en-US" sz="2600" dirty="0">
              <a:latin typeface="+mn-ea"/>
            </a:endParaRPr>
          </a:p>
          <a:p>
            <a:pPr>
              <a:buFont typeface="Wingdings" pitchFamily="2" charset="2"/>
              <a:buChar char="Ø"/>
            </a:pPr>
            <a:endParaRPr lang="zh-TW" altLang="en-US" sz="800" dirty="0">
              <a:latin typeface="+mn-ea"/>
            </a:endParaRPr>
          </a:p>
          <a:p>
            <a:pPr>
              <a:buFont typeface="Wingdings" pitchFamily="2" charset="2"/>
              <a:buNone/>
            </a:pPr>
            <a:r>
              <a:rPr lang="zh-TW" altLang="en-US" sz="2400" i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涵蓋</a:t>
            </a:r>
            <a:r>
              <a:rPr lang="zh-TW" altLang="en-US" sz="2400" i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的產品類別</a:t>
            </a:r>
            <a:r>
              <a:rPr lang="en-US" altLang="en-US" sz="2400" i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包括</a:t>
            </a:r>
            <a:r>
              <a:rPr lang="zh-TW" altLang="en-US" sz="2400" i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：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>
              <a:buFont typeface="Wingdings" pitchFamily="2" charset="2"/>
              <a:buNone/>
            </a:pPr>
            <a:endParaRPr lang="zh-TW" altLang="en-US" sz="2800" dirty="0">
              <a:latin typeface="+mn-ea"/>
            </a:endParaRPr>
          </a:p>
          <a:p>
            <a:pPr>
              <a:buFont typeface="Wingdings" pitchFamily="2" charset="2"/>
              <a:buNone/>
            </a:pPr>
            <a:endParaRPr lang="zh-TW" altLang="en-US" sz="2800" dirty="0">
              <a:latin typeface="+mn-ea"/>
            </a:endParaRPr>
          </a:p>
          <a:p>
            <a:pPr>
              <a:buFont typeface="Wingdings" pitchFamily="2" charset="2"/>
              <a:buChar char="Ø"/>
            </a:pPr>
            <a:endParaRPr lang="en-US" altLang="zh-TW" sz="2800" dirty="0">
              <a:solidFill>
                <a:srgbClr val="00339B"/>
              </a:solidFill>
              <a:latin typeface="+mn-ea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636965" y="3501008"/>
            <a:ext cx="2505075" cy="3592512"/>
            <a:chOff x="4673" y="2381"/>
            <a:chExt cx="949" cy="1831"/>
          </a:xfrm>
        </p:grpSpPr>
        <p:sp>
          <p:nvSpPr>
            <p:cNvPr id="6" name="文字方塊 6"/>
            <p:cNvSpPr txBox="1"/>
            <p:nvPr/>
          </p:nvSpPr>
          <p:spPr>
            <a:xfrm>
              <a:off x="4950" y="3150"/>
              <a:ext cx="582" cy="834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lang="zh-TW" altLang="en-US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後增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683" y="2631"/>
              <a:ext cx="582" cy="842"/>
            </a:xfrm>
            <a:prstGeom prst="rect">
              <a:avLst/>
            </a:prstGeom>
            <a:noFill/>
          </p:spPr>
          <p:txBody>
            <a:bodyPr vert="eaVert"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>
                <a:defRPr/>
              </a:pPr>
              <a:r>
                <a:rPr lang="zh-TW" altLang="en-US" sz="48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先節</a:t>
              </a:r>
            </a:p>
          </p:txBody>
        </p:sp>
      </p:grpSp>
      <p:pic>
        <p:nvPicPr>
          <p:cNvPr id="8" name="圖片 3" descr="twm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02" y="5404135"/>
            <a:ext cx="2132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Users\rd_e1\Documents\WELS\input to 10L\panel\Panel_01-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67778" r="17240" b="24444"/>
          <a:stretch/>
        </p:blipFill>
        <p:spPr bwMode="auto">
          <a:xfrm>
            <a:off x="457200" y="5009824"/>
            <a:ext cx="5514396" cy="12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用水</a:t>
            </a:r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效益標籤計劃</a:t>
            </a:r>
            <a:endParaRPr lang="zh-HK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117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terconservation.hk/img/waterbill_c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0" t="44783" b="46604"/>
          <a:stretch/>
        </p:blipFill>
        <p:spPr bwMode="auto">
          <a:xfrm>
            <a:off x="4840477" y="3164222"/>
            <a:ext cx="3353126" cy="12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水費單上之每日平均耗水量 除以 住戶人數</a:t>
            </a:r>
            <a:endParaRPr lang="en-US" altLang="zh-TW" dirty="0" smtClean="0"/>
          </a:p>
          <a:p>
            <a:r>
              <a:rPr lang="zh-TW" altLang="en-US" dirty="0" smtClean="0"/>
              <a:t>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472/3</a:t>
            </a:r>
            <a:r>
              <a:rPr lang="zh-TW" altLang="en-US" dirty="0" smtClean="0"/>
              <a:t>人 </a:t>
            </a:r>
            <a:r>
              <a:rPr lang="en-US" altLang="zh-TW" dirty="0" smtClean="0"/>
              <a:t>=</a:t>
            </a:r>
            <a:r>
              <a:rPr lang="zh-TW" altLang="en-US" dirty="0" smtClean="0"/>
              <a:t> 每人每日耗水</a:t>
            </a:r>
            <a:r>
              <a:rPr lang="en-US" altLang="zh-TW" dirty="0" smtClean="0"/>
              <a:t>157</a:t>
            </a:r>
            <a:r>
              <a:rPr lang="zh-TW" altLang="en-US" dirty="0" smtClean="0"/>
              <a:t>公升</a:t>
            </a:r>
            <a:endParaRPr lang="zh-HK" altLang="en-US" dirty="0"/>
          </a:p>
        </p:txBody>
      </p:sp>
      <p:pic>
        <p:nvPicPr>
          <p:cNvPr id="18434" name="Picture 2" descr="http://www.waterconservation.hk/img/waterbill_c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2" t="26174" b="58508"/>
          <a:stretch/>
        </p:blipFill>
        <p:spPr bwMode="auto">
          <a:xfrm>
            <a:off x="890342" y="3164222"/>
            <a:ext cx="3527337" cy="191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計算個人耗水量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0" name="Picture 2" descr="G:\WELS\Promotion\To Public\Water Drops Icon included Flow Controller_22082014\DropTips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10983"/>
            <a:ext cx="2577708" cy="22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20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55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/>
          <p:cNvGrpSpPr/>
          <p:nvPr/>
        </p:nvGrpSpPr>
        <p:grpSpPr>
          <a:xfrm>
            <a:off x="863600" y="1762997"/>
            <a:ext cx="2016000" cy="4356000"/>
            <a:chOff x="1080000" y="720000"/>
            <a:chExt cx="2016000" cy="4356000"/>
          </a:xfrm>
          <a:scene3d>
            <a:camera prst="orthographicFront"/>
            <a:lightRig rig="threePt" dir="t"/>
          </a:scene3d>
        </p:grpSpPr>
        <p:grpSp>
          <p:nvGrpSpPr>
            <p:cNvPr id="25" name="群組 24"/>
            <p:cNvGrpSpPr/>
            <p:nvPr/>
          </p:nvGrpSpPr>
          <p:grpSpPr>
            <a:xfrm>
              <a:off x="1080000" y="720000"/>
              <a:ext cx="2016000" cy="4356000"/>
              <a:chOff x="1143692" y="505940"/>
              <a:chExt cx="2391276" cy="5684593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1143692" y="505940"/>
                <a:ext cx="2391276" cy="5684593"/>
              </a:xfrm>
              <a:prstGeom prst="roundRect">
                <a:avLst>
                  <a:gd name="adj" fmla="val 11776"/>
                </a:avLst>
              </a:prstGeom>
              <a:solidFill>
                <a:schemeClr val="tx1"/>
              </a:solidFill>
              <a:ln w="31750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glow rad="88900">
                  <a:schemeClr val="bg1">
                    <a:lumMod val="50000"/>
                    <a:alpha val="40000"/>
                  </a:schemeClr>
                </a:glow>
              </a:effectLst>
              <a:sp3d extrusionH="304800" contourW="6350" prstMaterial="plastic">
                <a:extrusionClr>
                  <a:schemeClr val="bg1">
                    <a:lumMod val="75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125823" y="5579792"/>
                <a:ext cx="427014" cy="469801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2296629" y="693860"/>
                <a:ext cx="68322" cy="7516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sp3d extrusionH="3048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1" name="圓角矩形 30"/>
              <p:cNvSpPr/>
              <p:nvPr/>
            </p:nvSpPr>
            <p:spPr>
              <a:xfrm>
                <a:off x="2125823" y="928761"/>
                <a:ext cx="427014" cy="45719"/>
              </a:xfrm>
              <a:prstGeom prst="round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6350">
                <a:solidFill>
                  <a:schemeClr val="bg1">
                    <a:lumMod val="65000"/>
                  </a:schemeClr>
                </a:solidFill>
              </a:ln>
              <a:sp3d extrusionH="12700"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  <p:sp>
          <p:nvSpPr>
            <p:cNvPr id="26" name="圓角矩形 25"/>
            <p:cNvSpPr/>
            <p:nvPr/>
          </p:nvSpPr>
          <p:spPr>
            <a:xfrm>
              <a:off x="2030400" y="4726800"/>
              <a:ext cx="126000" cy="12600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</a:ln>
            <a:sp3d extrusionH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2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0" y="2316944"/>
            <a:ext cx="1836000" cy="32589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齊來慳水十公升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0" name="Picture 2" descr="M:\WCon\WWD supplement 2014\Certificate\C13-373_Cert_Ver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90279"/>
            <a:ext cx="46994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98" y="5041826"/>
            <a:ext cx="1066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 descr="http://www.waterconservation.hk/img/emai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83" y="535380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以FACEBOOK分享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09" y="536567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waterconservation.hk/img/weib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47" y="539565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www.waterconservation.hk/img/savetap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97167"/>
            <a:ext cx="1477077" cy="98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21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438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v2_e(sd3)\桌面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94" y="2442482"/>
            <a:ext cx="7159625" cy="441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/>
            </a:r>
            <a:br>
              <a:rPr lang="en-US" altLang="zh-TW" dirty="0" smtClean="0">
                <a:solidFill>
                  <a:srgbClr val="00B050"/>
                </a:solidFill>
              </a:rPr>
            </a:br>
            <a:r>
              <a:rPr lang="zh-TW" altLang="en-US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  <a:t>珍惜點滴   </a:t>
            </a:r>
            <a:r>
              <a:rPr lang="zh-TW" altLang="en-US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  <a:t>積聚未來</a:t>
            </a:r>
            <a:r>
              <a:rPr lang="en-US" altLang="zh-HK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  <a:t/>
            </a:r>
            <a:br>
              <a:rPr lang="en-US" altLang="zh-HK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</a:br>
            <a:r>
              <a:rPr lang="en-US" altLang="zh-HK" dirty="0"/>
              <a:t/>
            </a:r>
            <a:br>
              <a:rPr lang="en-US" altLang="zh-HK" dirty="0"/>
            </a:br>
            <a:r>
              <a:rPr lang="zh-TW" altLang="en-US" dirty="0" smtClean="0"/>
              <a:t>謝謝</a:t>
            </a:r>
            <a:endParaRPr lang="zh-HK" altLang="en-US" sz="2800" dirty="0"/>
          </a:p>
        </p:txBody>
      </p:sp>
      <p:pic>
        <p:nvPicPr>
          <p:cNvPr id="3" name="Picture 2" descr="D:\Info\Logos\Save_wa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19675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524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382" t="21761" r="14961" b="13629"/>
          <a:stretch>
            <a:fillRect/>
          </a:stretch>
        </p:blipFill>
        <p:spPr bwMode="auto">
          <a:xfrm>
            <a:off x="0" y="0"/>
            <a:ext cx="9144000" cy="688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21"/>
          <p:cNvGrpSpPr/>
          <p:nvPr/>
        </p:nvGrpSpPr>
        <p:grpSpPr>
          <a:xfrm>
            <a:off x="5652120" y="116632"/>
            <a:ext cx="3433205" cy="1126415"/>
            <a:chOff x="1763688" y="1412776"/>
            <a:chExt cx="4848225" cy="1590675"/>
          </a:xfrm>
        </p:grpSpPr>
        <p:sp>
          <p:nvSpPr>
            <p:cNvPr id="4" name="圓角矩形 3"/>
            <p:cNvSpPr/>
            <p:nvPr/>
          </p:nvSpPr>
          <p:spPr>
            <a:xfrm>
              <a:off x="1907704" y="1700808"/>
              <a:ext cx="3672408" cy="11521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2225880" y="1545072"/>
              <a:ext cx="3312368" cy="21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5580112" y="1916832"/>
              <a:ext cx="936104" cy="5760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907704" y="1700808"/>
              <a:ext cx="36004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3688" y="1412776"/>
              <a:ext cx="4848225" cy="159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91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382" t="21761" r="14961" b="13629"/>
          <a:stretch>
            <a:fillRect/>
          </a:stretch>
        </p:blipFill>
        <p:spPr bwMode="auto">
          <a:xfrm>
            <a:off x="0" y="0"/>
            <a:ext cx="9144000" cy="688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21"/>
          <p:cNvGrpSpPr/>
          <p:nvPr/>
        </p:nvGrpSpPr>
        <p:grpSpPr>
          <a:xfrm>
            <a:off x="5652120" y="116632"/>
            <a:ext cx="3433205" cy="1126415"/>
            <a:chOff x="1763688" y="1412776"/>
            <a:chExt cx="4848225" cy="1590675"/>
          </a:xfrm>
        </p:grpSpPr>
        <p:sp>
          <p:nvSpPr>
            <p:cNvPr id="4" name="圓角矩形 3"/>
            <p:cNvSpPr/>
            <p:nvPr/>
          </p:nvSpPr>
          <p:spPr>
            <a:xfrm>
              <a:off x="1907704" y="1700808"/>
              <a:ext cx="3672408" cy="11521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2225880" y="1545072"/>
              <a:ext cx="3312368" cy="21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5580112" y="1916832"/>
              <a:ext cx="936104" cy="5760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907704" y="1700808"/>
              <a:ext cx="36004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3688" y="1412776"/>
              <a:ext cx="4848225" cy="159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矩形 1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76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382" t="21920" r="14923" b="13281"/>
          <a:stretch>
            <a:fillRect/>
          </a:stretch>
        </p:blipFill>
        <p:spPr bwMode="auto">
          <a:xfrm>
            <a:off x="0" y="-1"/>
            <a:ext cx="9144000" cy="689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21"/>
          <p:cNvGrpSpPr/>
          <p:nvPr/>
        </p:nvGrpSpPr>
        <p:grpSpPr>
          <a:xfrm>
            <a:off x="5652120" y="116632"/>
            <a:ext cx="3433205" cy="1126415"/>
            <a:chOff x="1763688" y="1412776"/>
            <a:chExt cx="4848225" cy="1590675"/>
          </a:xfrm>
        </p:grpSpPr>
        <p:sp>
          <p:nvSpPr>
            <p:cNvPr id="4" name="圓角矩形 3"/>
            <p:cNvSpPr/>
            <p:nvPr/>
          </p:nvSpPr>
          <p:spPr>
            <a:xfrm>
              <a:off x="1907704" y="1700808"/>
              <a:ext cx="3672408" cy="11521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2225880" y="1545072"/>
              <a:ext cx="3312368" cy="21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5580112" y="1916832"/>
              <a:ext cx="936104" cy="5760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907704" y="1700808"/>
              <a:ext cx="36004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3688" y="1412776"/>
              <a:ext cx="4848225" cy="159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46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rd_e1\Documents\WELS\Promotion\To Public\Water Drops Icon included Flow Controller_22082014\DropTips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7232" r="4203" b="15572"/>
          <a:stretch/>
        </p:blipFill>
        <p:spPr bwMode="auto">
          <a:xfrm>
            <a:off x="5586671" y="3724833"/>
            <a:ext cx="2873761" cy="30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 u="sng" dirty="0" smtClean="0"/>
              <a:t>目標</a:t>
            </a:r>
            <a:endParaRPr lang="zh-TW" altLang="en-US" u="sng" dirty="0"/>
          </a:p>
          <a:p>
            <a:r>
              <a:rPr lang="zh-TW" altLang="en-US" dirty="0"/>
              <a:t>說明用水器具的耗水量及用水效益級別</a:t>
            </a:r>
          </a:p>
          <a:p>
            <a:r>
              <a:rPr lang="zh-TW" altLang="en-US" dirty="0" smtClean="0"/>
              <a:t>方便</a:t>
            </a:r>
            <a:r>
              <a:rPr lang="zh-TW" altLang="en-US" dirty="0"/>
              <a:t>市</a:t>
            </a:r>
            <a:r>
              <a:rPr lang="zh-TW" altLang="en-US" dirty="0" smtClean="0"/>
              <a:t>民選購節</a:t>
            </a:r>
            <a:r>
              <a:rPr lang="zh-TW" altLang="en-US" dirty="0"/>
              <a:t>水</a:t>
            </a:r>
            <a:r>
              <a:rPr lang="zh-TW" altLang="en-US" dirty="0" smtClean="0"/>
              <a:t>器具</a:t>
            </a:r>
            <a:endParaRPr lang="zh-TW" altLang="en-US" dirty="0"/>
          </a:p>
          <a:p>
            <a:r>
              <a:rPr lang="zh-TW" altLang="en-US" dirty="0" smtClean="0"/>
              <a:t>提升</a:t>
            </a:r>
            <a:r>
              <a:rPr lang="zh-TW" altLang="en-US" dirty="0"/>
              <a:t>市民對節約用水和用水效益方面</a:t>
            </a:r>
            <a:r>
              <a:rPr lang="zh-TW" altLang="en-US" dirty="0" smtClean="0"/>
              <a:t>的     認識</a:t>
            </a:r>
            <a:endParaRPr lang="zh-TW" altLang="en-US" dirty="0"/>
          </a:p>
          <a:p>
            <a:r>
              <a:rPr lang="zh-TW" altLang="en-US" dirty="0" smtClean="0"/>
              <a:t>達到</a:t>
            </a:r>
            <a:r>
              <a:rPr lang="zh-TW" altLang="en-US" dirty="0"/>
              <a:t>實際的</a:t>
            </a:r>
            <a:r>
              <a:rPr lang="zh-TW" altLang="en-US" dirty="0" smtClean="0"/>
              <a:t>節水</a:t>
            </a:r>
            <a:r>
              <a:rPr lang="zh-TW" altLang="en-US" dirty="0"/>
              <a:t>效益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HK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用水</a:t>
            </a:r>
            <a:r>
              <a:rPr lang="zh-TW" altLang="en-US" dirty="0"/>
              <a:t>效益標籤計劃</a:t>
            </a:r>
            <a:endParaRPr lang="zh-HK" altLang="en-US" dirty="0"/>
          </a:p>
        </p:txBody>
      </p:sp>
      <p:pic>
        <p:nvPicPr>
          <p:cNvPr id="11" name="Picture 2" descr="D:\Info\Logos\Save_wa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4585" y="1124744"/>
            <a:ext cx="108340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167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543633"/>
              </p:ext>
            </p:extLst>
          </p:nvPr>
        </p:nvGraphicFramePr>
        <p:xfrm>
          <a:off x="827584" y="4437112"/>
          <a:ext cx="4447445" cy="193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" name="Photo Editor 影像" r:id="rId3" imgW="6458852" imgH="3019048" progId="MSPhotoEd.3">
                  <p:embed/>
                </p:oleObj>
              </mc:Choice>
              <mc:Fallback>
                <p:oleObj name="Photo Editor 影像" r:id="rId3" imgW="6458852" imgH="301904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94" t="11111"/>
                      <a:stretch>
                        <a:fillRect/>
                      </a:stretch>
                    </p:blipFill>
                    <p:spPr bwMode="auto">
                      <a:xfrm>
                        <a:off x="827584" y="4437112"/>
                        <a:ext cx="4447445" cy="193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標籤</a:t>
            </a:r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的運作制度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以「級別式」標籤制度運作</a:t>
            </a:r>
          </a:p>
          <a:p>
            <a:r>
              <a:rPr lang="zh-TW" altLang="en-US" dirty="0" smtClean="0"/>
              <a:t>根據</a:t>
            </a:r>
            <a:r>
              <a:rPr lang="zh-TW" altLang="en-US" dirty="0"/>
              <a:t>產品的相關參數，如標稱流量、每循環的用水量或最少沖水量劃分四個級別</a:t>
            </a:r>
          </a:p>
          <a:p>
            <a:r>
              <a:rPr lang="en-US" altLang="zh-TW" dirty="0" smtClean="0"/>
              <a:t>1 </a:t>
            </a:r>
            <a:r>
              <a:rPr lang="zh-TW" altLang="en-US" dirty="0"/>
              <a:t>點水滴代表一級用水效益</a:t>
            </a:r>
            <a:r>
              <a:rPr lang="zh-TW" altLang="en-US" dirty="0" smtClean="0"/>
              <a:t>，最</a:t>
            </a:r>
            <a:r>
              <a:rPr lang="zh-TW" altLang="en-US" dirty="0"/>
              <a:t>節省</a:t>
            </a:r>
            <a:r>
              <a:rPr lang="zh-TW" altLang="en-US" dirty="0" smtClean="0"/>
              <a:t>用水</a:t>
            </a:r>
            <a:endParaRPr lang="zh-TW" altLang="en-US" dirty="0"/>
          </a:p>
          <a:p>
            <a:r>
              <a:rPr lang="en-US" altLang="zh-TW" dirty="0"/>
              <a:t>4 </a:t>
            </a:r>
            <a:r>
              <a:rPr lang="zh-TW" altLang="en-US" dirty="0"/>
              <a:t>點水滴代表四級用水效益</a:t>
            </a:r>
            <a:r>
              <a:rPr lang="zh-TW" altLang="en-US" dirty="0" smtClean="0"/>
              <a:t>，用</a:t>
            </a:r>
            <a:r>
              <a:rPr lang="zh-TW" altLang="en-US" dirty="0"/>
              <a:t>水量最多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HK" altLang="en-US" dirty="0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882347"/>
              </p:ext>
            </p:extLst>
          </p:nvPr>
        </p:nvGraphicFramePr>
        <p:xfrm>
          <a:off x="5580112" y="4694331"/>
          <a:ext cx="2686372" cy="137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Photo Editor 影像" r:id="rId5" imgW="6780952" imgH="3809524" progId="MSPhotoEd.3">
                  <p:embed/>
                </p:oleObj>
              </mc:Choice>
              <mc:Fallback>
                <p:oleObj name="Photo Editor 影像" r:id="rId5" imgW="6780952" imgH="38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906" t="17314"/>
                      <a:stretch>
                        <a:fillRect/>
                      </a:stretch>
                    </p:blipFill>
                    <p:spPr bwMode="auto">
                      <a:xfrm>
                        <a:off x="5580112" y="4694331"/>
                        <a:ext cx="2686372" cy="13704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804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已註冊的產品數量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898011"/>
              </p:ext>
            </p:extLst>
          </p:nvPr>
        </p:nvGraphicFramePr>
        <p:xfrm>
          <a:off x="1043608" y="2146428"/>
          <a:ext cx="6912767" cy="3802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193"/>
                <a:gridCol w="1117246"/>
                <a:gridCol w="1117246"/>
                <a:gridCol w="1117246"/>
                <a:gridCol w="1047418"/>
                <a:gridCol w="1047418"/>
              </a:tblGrid>
              <a:tr h="76057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/>
                        <a:t>用水效益</a:t>
                      </a:r>
                      <a:endParaRPr lang="en-US" altLang="zh-TW" sz="2000" dirty="0" smtClean="0"/>
                    </a:p>
                    <a:p>
                      <a:pPr algn="l"/>
                      <a:r>
                        <a:rPr lang="zh-TW" altLang="en-US" sz="2000" dirty="0" smtClean="0"/>
                        <a:t>標籤產品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第一級</a:t>
                      </a:r>
                      <a:endParaRPr lang="en-US" altLang="zh-HK" sz="2000" dirty="0" smtClean="0"/>
                    </a:p>
                    <a:p>
                      <a:pPr algn="l"/>
                      <a:r>
                        <a:rPr lang="en-US" altLang="zh-HK" sz="2000" dirty="0" smtClean="0"/>
                        <a:t>(</a:t>
                      </a:r>
                      <a:r>
                        <a:rPr lang="zh-HK" altLang="en-US" sz="2000" dirty="0" smtClean="0"/>
                        <a:t>數量</a:t>
                      </a:r>
                      <a:r>
                        <a:rPr lang="en-US" altLang="zh-HK" sz="2000" dirty="0" smtClean="0"/>
                        <a:t>)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第</a:t>
                      </a:r>
                      <a:r>
                        <a:rPr lang="zh-TW" altLang="en-US" sz="2000" dirty="0" smtClean="0"/>
                        <a:t>二</a:t>
                      </a:r>
                      <a:r>
                        <a:rPr lang="zh-HK" altLang="en-US" sz="2000" dirty="0" smtClean="0"/>
                        <a:t>級</a:t>
                      </a:r>
                    </a:p>
                    <a:p>
                      <a:pPr algn="l"/>
                      <a:r>
                        <a:rPr lang="en-US" altLang="zh-HK" sz="2000" dirty="0" smtClean="0"/>
                        <a:t>(</a:t>
                      </a:r>
                      <a:r>
                        <a:rPr lang="zh-HK" altLang="en-US" sz="2000" dirty="0" smtClean="0"/>
                        <a:t>數量</a:t>
                      </a:r>
                      <a:r>
                        <a:rPr lang="en-US" altLang="zh-HK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第</a:t>
                      </a:r>
                      <a:r>
                        <a:rPr lang="zh-TW" altLang="en-US" sz="2000" dirty="0" smtClean="0"/>
                        <a:t>三</a:t>
                      </a:r>
                      <a:r>
                        <a:rPr lang="zh-HK" altLang="en-US" sz="2000" dirty="0" smtClean="0"/>
                        <a:t>級</a:t>
                      </a:r>
                      <a:endParaRPr lang="en-US" altLang="zh-HK" sz="2000" dirty="0" smtClean="0"/>
                    </a:p>
                    <a:p>
                      <a:pPr algn="l"/>
                      <a:r>
                        <a:rPr lang="en-US" altLang="zh-HK" sz="2000" dirty="0" smtClean="0"/>
                        <a:t>(</a:t>
                      </a:r>
                      <a:r>
                        <a:rPr lang="zh-HK" altLang="en-US" sz="2000" dirty="0" smtClean="0"/>
                        <a:t>數量</a:t>
                      </a:r>
                      <a:r>
                        <a:rPr lang="en-US" altLang="zh-HK" sz="2000" dirty="0" smtClean="0"/>
                        <a:t>)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第</a:t>
                      </a:r>
                      <a:r>
                        <a:rPr lang="zh-TW" altLang="en-US" sz="2000" dirty="0" smtClean="0"/>
                        <a:t>四</a:t>
                      </a:r>
                      <a:r>
                        <a:rPr lang="zh-HK" altLang="en-US" sz="2000" dirty="0" smtClean="0"/>
                        <a:t>級</a:t>
                      </a:r>
                      <a:endParaRPr lang="en-US" altLang="zh-HK" sz="2000" dirty="0" smtClean="0"/>
                    </a:p>
                    <a:p>
                      <a:pPr algn="l"/>
                      <a:r>
                        <a:rPr lang="en-US" altLang="zh-HK" sz="2000" dirty="0" smtClean="0"/>
                        <a:t>(</a:t>
                      </a:r>
                      <a:r>
                        <a:rPr lang="zh-HK" altLang="en-US" sz="2000" dirty="0" smtClean="0"/>
                        <a:t>數量</a:t>
                      </a:r>
                      <a:r>
                        <a:rPr lang="en-US" altLang="zh-HK" sz="2000" dirty="0" smtClean="0"/>
                        <a:t>)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總共</a:t>
                      </a:r>
                      <a:endParaRPr lang="en-US" altLang="zh-HK" sz="2000" dirty="0" smtClean="0"/>
                    </a:p>
                    <a:p>
                      <a:pPr algn="l"/>
                      <a:r>
                        <a:rPr lang="en-US" altLang="zh-HK" sz="2000" dirty="0" smtClean="0"/>
                        <a:t>(</a:t>
                      </a:r>
                      <a:r>
                        <a:rPr lang="zh-HK" altLang="en-US" sz="2000" dirty="0" smtClean="0"/>
                        <a:t>數量</a:t>
                      </a:r>
                      <a:r>
                        <a:rPr lang="en-US" altLang="zh-HK" sz="2000" dirty="0" smtClean="0"/>
                        <a:t>)</a:t>
                      </a:r>
                      <a:endParaRPr lang="zh-HK" altLang="en-US" sz="2000" dirty="0"/>
                    </a:p>
                  </a:txBody>
                  <a:tcPr/>
                </a:tc>
              </a:tr>
              <a:tr h="760570"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沐浴花灑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2000" dirty="0" smtClean="0"/>
                        <a:t>157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19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12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0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188</a:t>
                      </a:r>
                      <a:endParaRPr lang="zh-HK" altLang="en-US" sz="2000" dirty="0"/>
                    </a:p>
                  </a:txBody>
                  <a:tcPr/>
                </a:tc>
              </a:tr>
              <a:tr h="760570"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水龍頭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2000" dirty="0" smtClean="0"/>
                        <a:t>81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41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28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0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150</a:t>
                      </a:r>
                      <a:endParaRPr lang="zh-HK" altLang="en-US" sz="2000" dirty="0"/>
                    </a:p>
                  </a:txBody>
                  <a:tcPr/>
                </a:tc>
              </a:tr>
              <a:tr h="760570"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洗衣機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2000" dirty="0" smtClean="0"/>
                        <a:t>2</a:t>
                      </a:r>
                      <a:r>
                        <a:rPr lang="en-US" altLang="zh-TW" sz="2000" dirty="0" smtClean="0"/>
                        <a:t>47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17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1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0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265</a:t>
                      </a:r>
                      <a:endParaRPr lang="zh-HK" altLang="en-US" sz="2000" dirty="0"/>
                    </a:p>
                  </a:txBody>
                  <a:tcPr/>
                </a:tc>
              </a:tr>
              <a:tr h="760570">
                <a:tc>
                  <a:txBody>
                    <a:bodyPr/>
                    <a:lstStyle/>
                    <a:p>
                      <a:pPr algn="l"/>
                      <a:r>
                        <a:rPr lang="zh-HK" altLang="en-US" sz="2000" dirty="0" smtClean="0"/>
                        <a:t>小便器用具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2000" dirty="0" smtClean="0"/>
                        <a:t>16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6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5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2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/>
                        <a:t>29</a:t>
                      </a:r>
                      <a:endParaRPr lang="zh-HK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9750" y="1556792"/>
            <a:ext cx="7776666" cy="57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TW" altLang="en-US" sz="2800" dirty="0"/>
              <a:t>截至</a:t>
            </a:r>
            <a:r>
              <a:rPr lang="zh-TW" altLang="en-US" sz="2800" dirty="0" smtClean="0"/>
              <a:t>今年九月二日</a:t>
            </a:r>
            <a:r>
              <a:rPr lang="zh-TW" altLang="en-US" sz="2800" dirty="0"/>
              <a:t>，已註冊的產品數量如下</a:t>
            </a:r>
            <a:r>
              <a:rPr lang="en-US" altLang="zh-TW" sz="2800" dirty="0"/>
              <a:t>:</a:t>
            </a:r>
          </a:p>
          <a:p>
            <a:endParaRPr lang="zh-TW" altLang="en-US" sz="2800" dirty="0"/>
          </a:p>
        </p:txBody>
      </p:sp>
      <p:pic>
        <p:nvPicPr>
          <p:cNvPr id="7" name="Picture 2" descr="D:\Users\rd_e1\Documents\Ad-hoc\WSD Seminar 2014\ref\Photos in WELS Booklet\SingTao_F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9" t="46564" r="3591" b="41919"/>
          <a:stretch/>
        </p:blipFill>
        <p:spPr bwMode="auto">
          <a:xfrm>
            <a:off x="7428326" y="5373216"/>
            <a:ext cx="1168454" cy="11650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rd_e1\Documents\Ad-hoc\WSD Seminar 2014\ref\Photos in WELS Booklet\SingTao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1" t="54757" r="9491" b="33891"/>
          <a:stretch/>
        </p:blipFill>
        <p:spPr bwMode="auto">
          <a:xfrm>
            <a:off x="8038973" y="4429569"/>
            <a:ext cx="1115614" cy="11436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Users\rd_e1\Documents\Ad-hoc\WSD Seminar 2014\ref\Photos in WELS Booklet\SingTao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58903" r="17080" b="29802"/>
          <a:stretch/>
        </p:blipFill>
        <p:spPr bwMode="auto">
          <a:xfrm>
            <a:off x="6444208" y="5756374"/>
            <a:ext cx="1069153" cy="1048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Users\rd_e1\Documents\Ad-hoc\WSD Seminar 2014\ref\Photos in WELS Booklet\SingTao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5" t="59431" r="26028" b="29092"/>
          <a:stretch/>
        </p:blipFill>
        <p:spPr bwMode="auto">
          <a:xfrm>
            <a:off x="5436096" y="5869330"/>
            <a:ext cx="1008112" cy="10117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207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節流器</a:t>
            </a:r>
            <a:endParaRPr lang="zh-HK" altLang="en-US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指一種節水器具，能於指定的水壓範圍內調節流量並且減低</a:t>
            </a:r>
            <a:r>
              <a:rPr lang="zh-TW" altLang="en-US" sz="2800" dirty="0" smtClean="0"/>
              <a:t>流速</a:t>
            </a:r>
            <a:endParaRPr lang="en-US" altLang="zh-TW" sz="2800" dirty="0" smtClean="0"/>
          </a:p>
        </p:txBody>
      </p:sp>
      <p:pic>
        <p:nvPicPr>
          <p:cNvPr id="4" name="Picture 2" descr="images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4564"/>
            <a:ext cx="1763567" cy="141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54" y="3564432"/>
            <a:ext cx="1523537" cy="157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25363" y="5346491"/>
            <a:ext cx="30670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內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置式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120058" y="5346491"/>
            <a:ext cx="30670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前</a:t>
            </a:r>
            <a:r>
              <a:rPr kumimoji="0"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置式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61154" y="2933492"/>
            <a:ext cx="149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組裝形式</a:t>
            </a:r>
            <a:endParaRPr lang="zh-HK" altLang="en-US" sz="2400" b="1" dirty="0"/>
          </a:p>
        </p:txBody>
      </p:sp>
      <p:pic>
        <p:nvPicPr>
          <p:cNvPr id="9" name="Picture 4" descr="images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0" y="3070059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mages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50350"/>
            <a:ext cx="1529595" cy="17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5006501" y="2944467"/>
            <a:ext cx="14994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配件形式</a:t>
            </a:r>
            <a:endParaRPr lang="zh-HK" altLang="en-US" sz="2400" b="1" dirty="0"/>
          </a:p>
        </p:txBody>
      </p:sp>
      <p:cxnSp>
        <p:nvCxnSpPr>
          <p:cNvPr id="13" name="AutoShape 6"/>
          <p:cNvCxnSpPr>
            <a:cxnSpLocks noChangeShapeType="1"/>
          </p:cNvCxnSpPr>
          <p:nvPr/>
        </p:nvCxnSpPr>
        <p:spPr bwMode="auto">
          <a:xfrm>
            <a:off x="6084168" y="3437362"/>
            <a:ext cx="285750" cy="2000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023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06" y="4144325"/>
            <a:ext cx="1383658" cy="13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lbum.udn.com/community/img/PSN_PHOTO/roryAhong/f_5579213_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8862"/>
            <a:ext cx="1529882" cy="15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sj.iccsafe.org/february/assets/images/article_images/PMG/watersense-cert-logo_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93" y="1810777"/>
            <a:ext cx="2427336" cy="16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pecificationonline.co.uk/uploads/thumbs_8/51dd31f11bcc7_Printable%20ERC%20for%20EU%20products%20with%20a%20Flow%20rate%20%28637x800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49" y="1811384"/>
            <a:ext cx="1449138" cy="168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9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其他</a:t>
            </a:r>
            <a:r>
              <a:rPr lang="zh-TW" altLang="en-US" sz="39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城市</a:t>
            </a:r>
            <a:r>
              <a:rPr lang="zh-TW" altLang="en-US" sz="39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之</a:t>
            </a:r>
            <a:r>
              <a:rPr lang="zh-TW" altLang="en-US" sz="39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節流器用水效益標籤計劃</a:t>
            </a:r>
            <a:endParaRPr lang="en-GB" altLang="zh-TW" sz="39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9703" name="Picture 615" descr="A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772816"/>
            <a:ext cx="104557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71600" y="3629865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澳洲</a:t>
            </a:r>
            <a:endParaRPr lang="en-US" altLang="zh-TW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已註冊節流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器</a:t>
            </a:r>
            <a:r>
              <a:rPr lang="en-US" altLang="zh-TW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約</a:t>
            </a:r>
            <a:r>
              <a:rPr lang="en-US" altLang="zh-TW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229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件</a:t>
            </a:r>
            <a:endParaRPr lang="zh-HK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067951" y="3629865"/>
            <a:ext cx="13110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歐洲</a:t>
            </a:r>
            <a:endParaRPr lang="en-US" altLang="zh-TW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已註冊節流器</a:t>
            </a:r>
            <a:r>
              <a:rPr lang="en-US" altLang="zh-TW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zh-TW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件</a:t>
            </a:r>
            <a:endParaRPr lang="zh-HK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HK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987062" y="3629865"/>
            <a:ext cx="13091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美國</a:t>
            </a:r>
            <a:endParaRPr lang="en-US" altLang="zh-TW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已註冊節流器</a:t>
            </a:r>
            <a:r>
              <a:rPr lang="en-US" altLang="zh-TW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多於</a:t>
            </a:r>
            <a:r>
              <a:rPr lang="en-US" altLang="zh-TW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件</a:t>
            </a:r>
            <a:endParaRPr lang="zh-HK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HK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564633" y="5593614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台灣</a:t>
            </a:r>
            <a:endParaRPr lang="en-US" altLang="zh-TW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已註冊節流器</a:t>
            </a:r>
            <a:r>
              <a:rPr lang="en-US" altLang="zh-TW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zh-TW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件</a:t>
            </a:r>
            <a:endParaRPr lang="zh-HK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621434" y="5593614"/>
            <a:ext cx="13789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</a:t>
            </a:r>
            <a:endParaRPr lang="en-US" altLang="zh-TW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已註冊節流器</a:t>
            </a:r>
            <a:r>
              <a:rPr lang="en-US" altLang="zh-TW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zh-TW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件</a:t>
            </a:r>
            <a:endParaRPr lang="zh-HK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HK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7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361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用水效益標籤計劃 </a:t>
            </a:r>
            <a:r>
              <a:rPr lang="en-US" altLang="zh-TW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節流器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於二零一四年八月七日起擴展至節流器，並接受註冊申請</a:t>
            </a:r>
            <a:endParaRPr lang="en-US" altLang="zh-TW" dirty="0" smtClean="0"/>
          </a:p>
          <a:p>
            <a:r>
              <a:rPr lang="zh-TW" altLang="en-US" dirty="0" smtClean="0"/>
              <a:t>歡迎所有製造商和入口商及其他相關的經營者參與計劃</a:t>
            </a:r>
          </a:p>
          <a:p>
            <a:r>
              <a:rPr lang="zh-TW" altLang="en-US" dirty="0" smtClean="0"/>
              <a:t>申請詳情可登入水務署網站</a:t>
            </a:r>
            <a:r>
              <a:rPr lang="en-US" altLang="zh-TW" dirty="0" smtClean="0">
                <a:hlinkClick r:id="rId3"/>
              </a:rPr>
              <a:t>www.wsd.gov.hk/tc/wels</a:t>
            </a:r>
            <a:r>
              <a:rPr lang="en-US" altLang="zh-TW" dirty="0" smtClean="0"/>
              <a:t> </a:t>
            </a:r>
            <a:r>
              <a:rPr lang="zh-TW" altLang="en-US" dirty="0" smtClean="0"/>
              <a:t>查詢</a:t>
            </a:r>
          </a:p>
          <a:p>
            <a:endParaRPr lang="zh-TW" altLang="en-US" dirty="0" smtClean="0"/>
          </a:p>
          <a:p>
            <a:endParaRPr lang="zh-HK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44" y="3396580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www.iconpng.com/png/clean/concili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803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081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用水效益標籤計劃 </a:t>
            </a:r>
            <a:r>
              <a:rPr lang="en-US" altLang="zh-TW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zh-TW" altLang="en-US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節流器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計劃涵蓋兩種類之節流器</a:t>
            </a:r>
            <a:r>
              <a:rPr lang="en-US" altLang="zh-TW" dirty="0"/>
              <a:t>:-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/>
              <a:t> 種類</a:t>
            </a:r>
            <a:r>
              <a:rPr lang="en-US" altLang="zh-TW" dirty="0"/>
              <a:t>1 -</a:t>
            </a:r>
            <a:r>
              <a:rPr lang="zh-TW" altLang="en-US" dirty="0"/>
              <a:t> 適用於水龍頭的節流器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 smtClean="0"/>
              <a:t> 種類</a:t>
            </a:r>
            <a:r>
              <a:rPr lang="en-US" altLang="zh-TW" dirty="0"/>
              <a:t>2</a:t>
            </a:r>
            <a:r>
              <a:rPr lang="zh-TW" altLang="en-US" dirty="0"/>
              <a:t> </a:t>
            </a:r>
            <a:r>
              <a:rPr lang="en-US" altLang="zh-TW" dirty="0"/>
              <a:t>-</a:t>
            </a:r>
            <a:r>
              <a:rPr lang="zh-TW" altLang="en-US" dirty="0"/>
              <a:t> 適用於沐浴花灑的節流器</a:t>
            </a:r>
            <a:endParaRPr lang="zh-HK" altLang="en-US" dirty="0"/>
          </a:p>
        </p:txBody>
      </p:sp>
      <p:pic>
        <p:nvPicPr>
          <p:cNvPr id="4099" name="Picture 3" descr="D:\Users\rd_e1\Documents\WELS\WCON_Yan\TIFF\_WSD2653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2" t="9998" r="23667" b="11250"/>
          <a:stretch/>
        </p:blipFill>
        <p:spPr bwMode="auto">
          <a:xfrm>
            <a:off x="6660232" y="1660996"/>
            <a:ext cx="2203434" cy="341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Users\rd_e1\Documents\WELS\WCON_Yan\_WSD27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13750" r="14650" b="20625"/>
          <a:stretch/>
        </p:blipFill>
        <p:spPr bwMode="auto">
          <a:xfrm>
            <a:off x="3886200" y="3573016"/>
            <a:ext cx="2448272" cy="30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ACFC7-5DA5-47A1-AAA5-960A63B50CA4}" type="slidenum">
              <a:rPr lang="zh-HK" altLang="en-US" smtClean="0"/>
              <a:t>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44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5768</TotalTime>
  <Words>1091</Words>
  <Application>Microsoft Office PowerPoint</Application>
  <PresentationFormat>如螢幕大小 (4:3)</PresentationFormat>
  <Paragraphs>235</Paragraphs>
  <Slides>25</Slides>
  <Notes>14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7" baseType="lpstr">
      <vt:lpstr>Office 佈景主題</vt:lpstr>
      <vt:lpstr>Photo Editor 影像</vt:lpstr>
      <vt:lpstr>水務講座 2014</vt:lpstr>
      <vt:lpstr>PowerPoint 簡報</vt:lpstr>
      <vt:lpstr>PowerPoint 簡報</vt:lpstr>
      <vt:lpstr>標籤的運作制度</vt:lpstr>
      <vt:lpstr>已註冊的產品數量</vt:lpstr>
      <vt:lpstr>節流器</vt:lpstr>
      <vt:lpstr>其他城市之節流器用水效益標籤計劃</vt:lpstr>
      <vt:lpstr>用水效益標籤計劃 – 節流器</vt:lpstr>
      <vt:lpstr>用水效益標籤計劃 – 節流器</vt:lpstr>
      <vt:lpstr>用水效益評級</vt:lpstr>
      <vt:lpstr>用水效益標籤</vt:lpstr>
      <vt:lpstr>選購合適節流器</vt:lpstr>
      <vt:lpstr>選購合適節流器</vt:lpstr>
      <vt:lpstr>選購合適節流器</vt:lpstr>
      <vt:lpstr>節流器安裝示範</vt:lpstr>
      <vt:lpstr>選購合適節流器</vt:lpstr>
      <vt:lpstr>選購合適節流器</vt:lpstr>
      <vt:lpstr>香港及其他城市之人均住宅用水量</vt:lpstr>
      <vt:lpstr>慳水方法提提你</vt:lpstr>
      <vt:lpstr>計算個人耗水量</vt:lpstr>
      <vt:lpstr>齊來慳水十公升</vt:lpstr>
      <vt:lpstr> 珍惜點滴   積聚未來  謝謝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rd_e1</dc:creator>
  <cp:lastModifiedBy>User</cp:lastModifiedBy>
  <cp:revision>154</cp:revision>
  <dcterms:created xsi:type="dcterms:W3CDTF">2014-08-18T02:30:16Z</dcterms:created>
  <dcterms:modified xsi:type="dcterms:W3CDTF">2014-09-03T04:01:27Z</dcterms:modified>
</cp:coreProperties>
</file>