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8"/>
  </p:notesMasterIdLst>
  <p:handoutMasterIdLst>
    <p:handoutMasterId r:id="rId29"/>
  </p:handoutMasterIdLst>
  <p:sldIdLst>
    <p:sldId id="256" r:id="rId2"/>
    <p:sldId id="301" r:id="rId3"/>
    <p:sldId id="295" r:id="rId4"/>
    <p:sldId id="287" r:id="rId5"/>
    <p:sldId id="278" r:id="rId6"/>
    <p:sldId id="270" r:id="rId7"/>
    <p:sldId id="290" r:id="rId8"/>
    <p:sldId id="291" r:id="rId9"/>
    <p:sldId id="272" r:id="rId10"/>
    <p:sldId id="273" r:id="rId11"/>
    <p:sldId id="282" r:id="rId12"/>
    <p:sldId id="283" r:id="rId13"/>
    <p:sldId id="280" r:id="rId14"/>
    <p:sldId id="288" r:id="rId15"/>
    <p:sldId id="289" r:id="rId16"/>
    <p:sldId id="264" r:id="rId17"/>
    <p:sldId id="268" r:id="rId18"/>
    <p:sldId id="296" r:id="rId19"/>
    <p:sldId id="297" r:id="rId20"/>
    <p:sldId id="266" r:id="rId21"/>
    <p:sldId id="293" r:id="rId22"/>
    <p:sldId id="267" r:id="rId23"/>
    <p:sldId id="298" r:id="rId24"/>
    <p:sldId id="274" r:id="rId25"/>
    <p:sldId id="292" r:id="rId26"/>
    <p:sldId id="276" r:id="rId27"/>
  </p:sldIdLst>
  <p:sldSz cx="9144000" cy="6858000" type="screen4x3"/>
  <p:notesSz cx="7099300" cy="10234613"/>
  <p:defaultTextStyle>
    <a:defPPr>
      <a:defRPr lang="zh-HK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5" autoAdjust="0"/>
    <p:restoredTop sz="74463" autoAdjust="0"/>
  </p:normalViewPr>
  <p:slideViewPr>
    <p:cSldViewPr snapToGrid="0">
      <p:cViewPr>
        <p:scale>
          <a:sx n="40" d="100"/>
          <a:sy n="40" d="100"/>
        </p:scale>
        <p:origin x="-2146" y="-4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860" cy="511649"/>
          </a:xfrm>
          <a:prstGeom prst="rect">
            <a:avLst/>
          </a:prstGeom>
        </p:spPr>
        <p:txBody>
          <a:bodyPr vert="horz" lIns="94759" tIns="47379" rIns="94759" bIns="473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0785" y="1"/>
            <a:ext cx="3076860" cy="511649"/>
          </a:xfrm>
          <a:prstGeom prst="rect">
            <a:avLst/>
          </a:prstGeom>
        </p:spPr>
        <p:txBody>
          <a:bodyPr vert="horz" lIns="94759" tIns="47379" rIns="94759" bIns="473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F40410A-0C50-4AC3-83B1-983337899481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330"/>
            <a:ext cx="3076860" cy="511648"/>
          </a:xfrm>
          <a:prstGeom prst="rect">
            <a:avLst/>
          </a:prstGeom>
        </p:spPr>
        <p:txBody>
          <a:bodyPr vert="horz" lIns="94759" tIns="47379" rIns="94759" bIns="473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0785" y="9721330"/>
            <a:ext cx="3076860" cy="511648"/>
          </a:xfrm>
          <a:prstGeom prst="rect">
            <a:avLst/>
          </a:prstGeom>
        </p:spPr>
        <p:txBody>
          <a:bodyPr vert="horz" lIns="94759" tIns="47379" rIns="94759" bIns="473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970A3EF-2AE1-4334-BC4E-B6A7182EDDB5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974970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860" cy="511649"/>
          </a:xfrm>
          <a:prstGeom prst="rect">
            <a:avLst/>
          </a:prstGeom>
        </p:spPr>
        <p:txBody>
          <a:bodyPr vert="horz" lIns="94759" tIns="47379" rIns="94759" bIns="473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0785" y="1"/>
            <a:ext cx="3076860" cy="511649"/>
          </a:xfrm>
          <a:prstGeom prst="rect">
            <a:avLst/>
          </a:prstGeom>
        </p:spPr>
        <p:txBody>
          <a:bodyPr vert="horz" lIns="94759" tIns="47379" rIns="94759" bIns="473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EA02579-9156-4C28-AFB2-7BEFF8260CBE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79" rIns="94759" bIns="47379" rtlCol="0" anchor="ctr"/>
          <a:lstStyle/>
          <a:p>
            <a:pPr lvl="0"/>
            <a:endParaRPr lang="zh-HK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28" y="4861481"/>
            <a:ext cx="5680102" cy="4604841"/>
          </a:xfrm>
          <a:prstGeom prst="rect">
            <a:avLst/>
          </a:prstGeom>
        </p:spPr>
        <p:txBody>
          <a:bodyPr vert="horz" lIns="94759" tIns="47379" rIns="94759" bIns="47379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HK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330"/>
            <a:ext cx="3076860" cy="511648"/>
          </a:xfrm>
          <a:prstGeom prst="rect">
            <a:avLst/>
          </a:prstGeom>
        </p:spPr>
        <p:txBody>
          <a:bodyPr vert="horz" lIns="94759" tIns="47379" rIns="94759" bIns="473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0785" y="9721330"/>
            <a:ext cx="3076860" cy="511648"/>
          </a:xfrm>
          <a:prstGeom prst="rect">
            <a:avLst/>
          </a:prstGeom>
        </p:spPr>
        <p:txBody>
          <a:bodyPr vert="horz" lIns="94759" tIns="47379" rIns="94759" bIns="473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14EFB1A-E0BD-4B0D-932B-EF37AACA50C1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2707432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dirty="0" smtClean="0"/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22A71F-EAD2-4B0A-9D6E-13223FEDFE3E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dirty="0" smtClean="0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09309E-0E02-4CAD-9571-CC04F54F37F8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dirty="0" smtClean="0"/>
          </a:p>
        </p:txBody>
      </p:sp>
      <p:sp>
        <p:nvSpPr>
          <p:cNvPr id="4096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0BE1CD-CAD3-4660-ADC2-68023615EEEA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dirty="0" smtClean="0"/>
          </a:p>
        </p:txBody>
      </p:sp>
      <p:sp>
        <p:nvSpPr>
          <p:cNvPr id="4301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0E6DAE-E800-44C0-B201-34E2CC568009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dirty="0" smtClean="0"/>
          </a:p>
        </p:txBody>
      </p:sp>
      <p:sp>
        <p:nvSpPr>
          <p:cNvPr id="4505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BDDE0A-2CA5-4973-AE6E-05AE312F0201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dirty="0" smtClean="0"/>
          </a:p>
        </p:txBody>
      </p:sp>
      <p:sp>
        <p:nvSpPr>
          <p:cNvPr id="4710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75DA29-450B-4B27-BBD8-0CFD5C4A2CD5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HK" dirty="0"/>
          </a:p>
        </p:txBody>
      </p:sp>
      <p:sp>
        <p:nvSpPr>
          <p:cNvPr id="4915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19EBDF-0AB9-4816-8B30-760DF129EC68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dirty="0" smtClean="0"/>
          </a:p>
        </p:txBody>
      </p:sp>
      <p:sp>
        <p:nvSpPr>
          <p:cNvPr id="5120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318A32-B0EF-4F5C-9682-2DE2B7FB65B7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 dirty="0" smtClean="0"/>
          </a:p>
        </p:txBody>
      </p:sp>
      <p:sp>
        <p:nvSpPr>
          <p:cNvPr id="5325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49B307-4457-4FE5-A163-7E7A86A99A13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HK" dirty="0"/>
          </a:p>
        </p:txBody>
      </p:sp>
      <p:sp>
        <p:nvSpPr>
          <p:cNvPr id="5529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D01530-AB7F-4C8D-8FEC-02265D293A85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0"/>
              </a:spcBef>
            </a:pPr>
            <a:endParaRPr lang="en-US" altLang="zh-TW" dirty="0" smtClean="0"/>
          </a:p>
        </p:txBody>
      </p:sp>
      <p:sp>
        <p:nvSpPr>
          <p:cNvPr id="5734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20CC40-6C6A-442D-84E8-D4508C7C9681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dirty="0" smtClean="0"/>
          </a:p>
        </p:txBody>
      </p:sp>
      <p:sp>
        <p:nvSpPr>
          <p:cNvPr id="1843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14D4B9-4C69-42A5-86AC-AC069096FA66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dirty="0" smtClean="0"/>
          </a:p>
        </p:txBody>
      </p:sp>
      <p:sp>
        <p:nvSpPr>
          <p:cNvPr id="5939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745DA-09DB-4A60-AC8B-1559F60CFDF2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HK" dirty="0"/>
          </a:p>
        </p:txBody>
      </p:sp>
      <p:sp>
        <p:nvSpPr>
          <p:cNvPr id="6144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12AB0C-8758-4061-9923-10AC2990ED00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6349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1E538A-EEF1-46DB-8A56-424ECC1EA9B1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dirty="0" smtClean="0"/>
          </a:p>
        </p:txBody>
      </p:sp>
      <p:sp>
        <p:nvSpPr>
          <p:cNvPr id="6553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682FF4-9610-4938-9269-015673EB55BA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dirty="0" smtClean="0"/>
          </a:p>
        </p:txBody>
      </p:sp>
      <p:sp>
        <p:nvSpPr>
          <p:cNvPr id="6758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446FFD-C2DD-48D8-963D-E2D7EAD7CCB7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dirty="0" smtClean="0"/>
          </a:p>
        </p:txBody>
      </p:sp>
      <p:sp>
        <p:nvSpPr>
          <p:cNvPr id="6963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0E4FD6-D4BE-41BC-99C2-1082F565C84C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dirty="0" smtClean="0"/>
          </a:p>
        </p:txBody>
      </p:sp>
      <p:sp>
        <p:nvSpPr>
          <p:cNvPr id="7168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DD0D49-A255-4A9E-A912-DD77526A0B3E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HK" dirty="0"/>
          </a:p>
        </p:txBody>
      </p:sp>
      <p:sp>
        <p:nvSpPr>
          <p:cNvPr id="2867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E3F5FA-F9DA-4FE8-B6AD-FA2F5AF4C564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HK" dirty="0"/>
          </a:p>
        </p:txBody>
      </p:sp>
      <p:sp>
        <p:nvSpPr>
          <p:cNvPr id="2253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2C1748-B7EA-498C-BCD1-951D8FD96754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 dirty="0" smtClean="0"/>
          </a:p>
        </p:txBody>
      </p:sp>
      <p:sp>
        <p:nvSpPr>
          <p:cNvPr id="2457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FB4E8B-287D-41E1-B062-4329D7271A00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dirty="0" smtClean="0"/>
          </a:p>
        </p:txBody>
      </p:sp>
      <p:sp>
        <p:nvSpPr>
          <p:cNvPr id="3072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A5F71D-9E95-4EAA-BCF3-85DFC9C4B5E6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dirty="0" smtClean="0"/>
          </a:p>
        </p:txBody>
      </p:sp>
      <p:sp>
        <p:nvSpPr>
          <p:cNvPr id="3277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5040D5-CE20-41A0-92AC-96566D125A13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dirty="0" smtClean="0"/>
          </a:p>
        </p:txBody>
      </p:sp>
      <p:sp>
        <p:nvSpPr>
          <p:cNvPr id="3481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CF82B8-C94D-4D09-B94B-170774957050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H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dirty="0" smtClean="0"/>
          </a:p>
        </p:txBody>
      </p:sp>
      <p:sp>
        <p:nvSpPr>
          <p:cNvPr id="3686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5B0C87-E1BA-4297-B45A-4CDE533BB7D6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H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7F9D1-C682-449C-B86D-E3C1A86EF2A9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A8509-2DF1-46FF-BBEC-F17752B69CB4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B0DCF-7445-4161-AA1C-B584C73D13AA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11CE8-3224-4FBF-91B4-089FAA2B7686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6320C-0CCD-4810-AA67-6310E9E08471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7DCB9-6541-4F00-A99A-46613555434E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AFD81-B93F-4E17-87A2-9DB916137DE9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FC91A-4DC9-4BF7-8945-487DA4FBBE58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FE521-62F6-4727-BE5A-61EF8A449E2E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AD3B-7FB2-4A42-A7F2-39E9C1970D3F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3C803-C6D9-4476-87E9-8AA999EC31CF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27AFE-0F65-4777-B685-BE6DB1F0081C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D1DE6-4A3F-48B1-AFA8-D0F46E61E783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5EFBD-A48C-4480-8680-60DC099B6B91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8B42C-0B26-449B-8482-B3DE8B754248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133A-ECBF-4606-ADD9-FE51A30F015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0E19C-AD40-4EEA-9A36-65FA3A224840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0B4CE-ED96-4279-B885-5ADBDDCA089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7A1C8-D8D0-4605-A35E-DEC4816E8936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DC9B6-EFC8-4438-9BB2-5710FF786F90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74FE2-1894-4EEF-940B-EB9D422B477D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4AEB6-61C4-414C-9A1B-DECB95893E34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2102E0B-3129-444D-B5D0-F6CF0FB60C46}" type="datetimeFigureOut">
              <a:rPr lang="zh-HK" altLang="en-US"/>
              <a:pPr>
                <a:defRPr/>
              </a:pPr>
              <a:t>8/9/2014</a:t>
            </a:fld>
            <a:endParaRPr lang="zh-HK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8D03B3A-92A1-4795-9B0D-525F7B14EDB2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>
                <a:latin typeface="+mn-lt"/>
                <a:ea typeface="+mn-e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>
                <a:latin typeface="+mn-lt"/>
                <a:ea typeface="+mn-e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57" r:id="rId3"/>
    <p:sldLayoutId id="2147483754" r:id="rId4"/>
    <p:sldLayoutId id="2147483753" r:id="rId5"/>
    <p:sldLayoutId id="2147483752" r:id="rId6"/>
    <p:sldLayoutId id="2147483751" r:id="rId7"/>
    <p:sldLayoutId id="2147483750" r:id="rId8"/>
    <p:sldLayoutId id="2147483758" r:id="rId9"/>
    <p:sldLayoutId id="2147483749" r:id="rId10"/>
    <p:sldLayoutId id="214748374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gi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 idx="4294967295"/>
          </p:nvPr>
        </p:nvSpPr>
        <p:spPr>
          <a:xfrm>
            <a:off x="2900363" y="1893888"/>
            <a:ext cx="6659562" cy="147002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4400" dirty="0" smtClean="0">
                <a:latin typeface="+mj-ea"/>
              </a:rPr>
              <a:t>水務署流動應用程式</a:t>
            </a:r>
            <a:r>
              <a:rPr lang="en-US" altLang="zh-TW" sz="4400" dirty="0" smtClean="0">
                <a:latin typeface="+mj-ea"/>
              </a:rPr>
              <a:t/>
            </a:r>
            <a:br>
              <a:rPr lang="en-US" altLang="zh-TW" sz="4400" dirty="0" smtClean="0">
                <a:latin typeface="+mj-ea"/>
              </a:rPr>
            </a:br>
            <a:r>
              <a:rPr lang="en-US" altLang="zh-HK" sz="4400" dirty="0" smtClean="0">
                <a:latin typeface="+mj-ea"/>
              </a:rPr>
              <a:t>WSD Mobile App</a:t>
            </a:r>
            <a:endParaRPr lang="zh-HK" altLang="en-US" sz="4400" dirty="0">
              <a:latin typeface="+mj-ea"/>
            </a:endParaRPr>
          </a:p>
        </p:txBody>
      </p:sp>
      <p:sp>
        <p:nvSpPr>
          <p:cNvPr id="4" name="標題 4"/>
          <p:cNvSpPr txBox="1">
            <a:spLocks/>
          </p:cNvSpPr>
          <p:nvPr/>
        </p:nvSpPr>
        <p:spPr>
          <a:xfrm>
            <a:off x="4159250" y="3940175"/>
            <a:ext cx="3917950" cy="151765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dirty="0" smtClean="0">
                <a:latin typeface="+mj-ea"/>
              </a:rPr>
              <a:t>測試版：</a:t>
            </a:r>
            <a:r>
              <a:rPr kumimoji="0" lang="en-US" altLang="zh-TW" dirty="0" smtClean="0">
                <a:latin typeface="+mj-ea"/>
              </a:rPr>
              <a:t>2014</a:t>
            </a:r>
            <a:r>
              <a:rPr kumimoji="0" lang="zh-TW" altLang="en-US" dirty="0" smtClean="0">
                <a:latin typeface="+mj-ea"/>
              </a:rPr>
              <a:t>年初</a:t>
            </a:r>
            <a:endParaRPr kumimoji="0" lang="en-US" altLang="zh-TW" dirty="0" smtClean="0">
              <a:latin typeface="+mj-ea"/>
            </a:endParaRPr>
          </a:p>
          <a:p>
            <a:pPr fontAlgn="auto">
              <a:spcAft>
                <a:spcPts val="0"/>
              </a:spcAft>
              <a:defRPr/>
            </a:pPr>
            <a:r>
              <a:rPr kumimoji="0" lang="zh-TW" altLang="en-US" dirty="0" smtClean="0">
                <a:latin typeface="+mj-ea"/>
              </a:rPr>
              <a:t>正式使用：</a:t>
            </a:r>
            <a:r>
              <a:rPr kumimoji="0" lang="en-US" altLang="zh-TW" dirty="0" smtClean="0">
                <a:latin typeface="+mj-ea"/>
              </a:rPr>
              <a:t>5</a:t>
            </a:r>
            <a:r>
              <a:rPr kumimoji="0" lang="zh-TW" altLang="en-US" dirty="0" smtClean="0">
                <a:latin typeface="+mj-ea"/>
              </a:rPr>
              <a:t>月</a:t>
            </a:r>
            <a:endParaRPr kumimoji="0" lang="en-US" altLang="zh-TW" dirty="0" smtClean="0">
              <a:latin typeface="+mj-ea"/>
            </a:endParaRPr>
          </a:p>
          <a:p>
            <a:pPr fontAlgn="auto">
              <a:spcAft>
                <a:spcPts val="0"/>
              </a:spcAft>
              <a:defRPr/>
            </a:pPr>
            <a:r>
              <a:rPr kumimoji="0" lang="zh-TW" altLang="en-US" dirty="0" smtClean="0">
                <a:latin typeface="+mj-ea"/>
              </a:rPr>
              <a:t>第三版：</a:t>
            </a:r>
            <a:r>
              <a:rPr kumimoji="0" lang="en-US" altLang="zh-TW" dirty="0" smtClean="0">
                <a:latin typeface="+mj-ea"/>
              </a:rPr>
              <a:t>10</a:t>
            </a:r>
            <a:r>
              <a:rPr kumimoji="0" lang="zh-TW" altLang="en-US" dirty="0" smtClean="0">
                <a:latin typeface="+mj-ea"/>
              </a:rPr>
              <a:t>月</a:t>
            </a:r>
            <a:endParaRPr kumimoji="0" lang="zh-HK" altLang="en-US" dirty="0">
              <a:latin typeface="+mj-ea"/>
            </a:endParaRPr>
          </a:p>
        </p:txBody>
      </p:sp>
      <p:grpSp>
        <p:nvGrpSpPr>
          <p:cNvPr id="6" name="群組 5"/>
          <p:cNvGrpSpPr>
            <a:grpSpLocks noChangeAspect="1"/>
          </p:cNvGrpSpPr>
          <p:nvPr/>
        </p:nvGrpSpPr>
        <p:grpSpPr>
          <a:xfrm>
            <a:off x="1090872" y="548453"/>
            <a:ext cx="2606281" cy="5631429"/>
            <a:chOff x="1080000" y="720000"/>
            <a:chExt cx="2016000" cy="4356000"/>
          </a:xfrm>
          <a:scene3d>
            <a:camera prst="orthographicFront">
              <a:rot lat="600000" lon="19800000" rev="0"/>
            </a:camera>
            <a:lightRig rig="threePt" dir="t"/>
          </a:scene3d>
        </p:grpSpPr>
        <p:grpSp>
          <p:nvGrpSpPr>
            <p:cNvPr id="7" name="群組 6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9" name="圓角矩形 8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10" name="圖片 9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11" name="橢圓 10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2" name="橢圓 11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3" name="圓角矩形 12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8" name="圓角矩形 7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dvAuto="300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標題 4"/>
          <p:cNvSpPr txBox="1">
            <a:spLocks/>
          </p:cNvSpPr>
          <p:nvPr/>
        </p:nvSpPr>
        <p:spPr bwMode="auto">
          <a:xfrm>
            <a:off x="4278313" y="3221038"/>
            <a:ext cx="4537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3200">
                <a:latin typeface="Calibri" pitchFamily="34" charset="0"/>
                <a:ea typeface="微軟正黑體" pitchFamily="34" charset="-120"/>
              </a:rPr>
              <a:t>催繳通知</a:t>
            </a:r>
          </a:p>
        </p:txBody>
      </p:sp>
      <p:sp>
        <p:nvSpPr>
          <p:cNvPr id="13" name="標題 4"/>
          <p:cNvSpPr txBox="1">
            <a:spLocks/>
          </p:cNvSpPr>
          <p:nvPr/>
        </p:nvSpPr>
        <p:spPr>
          <a:xfrm>
            <a:off x="4997450" y="4214813"/>
            <a:ext cx="3098800" cy="1692275"/>
          </a:xfrm>
          <a:prstGeom prst="rect">
            <a:avLst/>
          </a:prstGeom>
        </p:spPr>
        <p:txBody>
          <a:bodyPr anchor="ctr"/>
          <a:lstStyle>
            <a:defPPr>
              <a:defRPr lang="zh-HK"/>
            </a:defPPr>
            <a:lvl1pPr algn="ctr">
              <a:spcBef>
                <a:spcPct val="0"/>
              </a:spcBef>
              <a:buNone/>
              <a:defRPr sz="2300">
                <a:latin typeface="+mj-lt"/>
                <a:ea typeface="+mj-ea"/>
                <a:cs typeface="+mj-cs"/>
              </a:defRPr>
            </a:lvl1pPr>
          </a:lstStyle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+mj-ea"/>
                <a:ea typeface="+mj-ea"/>
              </a:rPr>
              <a:t>繳款單編號</a:t>
            </a:r>
            <a:endParaRPr kumimoji="0" lang="en-US" altLang="zh-TW" sz="2400" dirty="0">
              <a:latin typeface="+mj-ea"/>
              <a:ea typeface="+mj-ea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+mj-ea"/>
                <a:ea typeface="+mj-ea"/>
              </a:rPr>
              <a:t>發出日期</a:t>
            </a:r>
            <a:endParaRPr kumimoji="0" lang="en-US" altLang="zh-TW" sz="2400" dirty="0">
              <a:latin typeface="+mj-ea"/>
              <a:ea typeface="+mj-ea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+mj-ea"/>
                <a:ea typeface="+mj-ea"/>
              </a:rPr>
              <a:t>應繳總額（連附加費）</a:t>
            </a:r>
            <a:endParaRPr kumimoji="0" lang="en-US" altLang="zh-TW" sz="2400" dirty="0">
              <a:latin typeface="+mj-ea"/>
              <a:ea typeface="+mj-ea"/>
            </a:endParaRPr>
          </a:p>
          <a:p>
            <a:pPr fontAlgn="auto">
              <a:spcAft>
                <a:spcPts val="0"/>
              </a:spcAft>
              <a:defRPr/>
            </a:pPr>
            <a:r>
              <a:rPr kumimoji="0" lang="zh-TW" altLang="en-US" sz="2400" dirty="0" smtClean="0">
                <a:latin typeface="+mj-ea"/>
              </a:rPr>
              <a:t>附註</a:t>
            </a:r>
            <a:endParaRPr kumimoji="0" lang="en-US" altLang="zh-TW" sz="2400" dirty="0">
              <a:latin typeface="+mj-ea"/>
            </a:endParaRPr>
          </a:p>
        </p:txBody>
      </p:sp>
      <p:grpSp>
        <p:nvGrpSpPr>
          <p:cNvPr id="10" name="群組 9"/>
          <p:cNvGrpSpPr>
            <a:grpSpLocks noChangeAspect="1"/>
          </p:cNvGrpSpPr>
          <p:nvPr/>
        </p:nvGrpSpPr>
        <p:grpSpPr>
          <a:xfrm>
            <a:off x="1600436" y="1486472"/>
            <a:ext cx="2292064" cy="4952495"/>
            <a:chOff x="1080000" y="720000"/>
            <a:chExt cx="2016000" cy="4356000"/>
          </a:xfrm>
          <a:scene3d>
            <a:camera prst="orthographicFront"/>
            <a:lightRig rig="threePt" dir="t"/>
          </a:scene3d>
        </p:grpSpPr>
        <p:grpSp>
          <p:nvGrpSpPr>
            <p:cNvPr id="11" name="群組 10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14" name="圓角矩形 13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15" name="圖片 14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16" name="橢圓 15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7" name="橢圓 16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8" name="圓角矩形 17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12" name="圓角矩形 11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37892" name="圖片 6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388" y="2112963"/>
            <a:ext cx="2098675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標題 4"/>
          <p:cNvSpPr txBox="1">
            <a:spLocks/>
          </p:cNvSpPr>
          <p:nvPr/>
        </p:nvSpPr>
        <p:spPr bwMode="auto">
          <a:xfrm>
            <a:off x="3217068" y="1497013"/>
            <a:ext cx="6659563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kumimoji="0" lang="zh-TW" altLang="en-US" sz="4400" dirty="0">
                <a:solidFill>
                  <a:schemeClr val="tx2"/>
                </a:solidFill>
                <a:latin typeface="Calibri" pitchFamily="34" charset="0"/>
                <a:ea typeface="微軟正黑體" pitchFamily="34" charset="-120"/>
              </a:rPr>
              <a:t>帳單資料</a:t>
            </a:r>
            <a:endParaRPr kumimoji="0" lang="zh-HK" altLang="en-US" sz="4400" dirty="0">
              <a:solidFill>
                <a:schemeClr val="tx2"/>
              </a:solidFill>
              <a:latin typeface="Calibri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489200" y="2659063"/>
            <a:ext cx="4198938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8800" dirty="0" smtClean="0">
                <a:latin typeface="+mj-ea"/>
                <a:ea typeface="+mj-ea"/>
              </a:rPr>
              <a:t>例子二</a:t>
            </a:r>
            <a:endParaRPr kumimoji="0" lang="zh-HK" altLang="en-US" sz="88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8413" y="1115418"/>
            <a:ext cx="6656387" cy="49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Main Bur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5850" y="1089025"/>
            <a:ext cx="5051425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Clock" descr="C:\Users\is_e4\AppData\Local\Microsoft\Windows\Temporary Internet Files\Content.IE5\VD2HTEXV\MC90032688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62025"/>
            <a:ext cx="24193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White Board"/>
          <p:cNvSpPr txBox="1">
            <a:spLocks noChangeArrowheads="1"/>
          </p:cNvSpPr>
          <p:nvPr/>
        </p:nvSpPr>
        <p:spPr bwMode="auto">
          <a:xfrm>
            <a:off x="1868488" y="2265363"/>
            <a:ext cx="201612" cy="185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0" lang="zh-HK" altLang="en-US">
              <a:latin typeface="Constantia" pitchFamily="18" charset="0"/>
            </a:endParaRPr>
          </a:p>
        </p:txBody>
      </p:sp>
      <p:cxnSp>
        <p:nvCxnSpPr>
          <p:cNvPr id="16" name="3 oclock"/>
          <p:cNvCxnSpPr/>
          <p:nvPr/>
        </p:nvCxnSpPr>
        <p:spPr>
          <a:xfrm>
            <a:off x="1970088" y="2232025"/>
            <a:ext cx="201612" cy="174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938" y="4651375"/>
            <a:ext cx="251460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Mr Chan" descr="C:\Program Files\Microsoft Office\MEDIA\CAGCAT10\j0292020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4629150"/>
            <a:ext cx="2008188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閃電 1"/>
          <p:cNvSpPr/>
          <p:nvPr/>
        </p:nvSpPr>
        <p:spPr>
          <a:xfrm>
            <a:off x="1079500" y="4356100"/>
            <a:ext cx="331788" cy="73818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9" name="閃電 8"/>
          <p:cNvSpPr/>
          <p:nvPr/>
        </p:nvSpPr>
        <p:spPr>
          <a:xfrm>
            <a:off x="1322388" y="4138613"/>
            <a:ext cx="330200" cy="739775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mph" presetSubtype="0" repeatCount="5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9" grpId="0" animBg="1"/>
      <p:bldP spid="9" grpId="1" animBg="1"/>
      <p:bldP spid="9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Clock" descr="C:\Users\is_e4\AppData\Local\Microsoft\Windows\Temporary Internet Files\Content.IE5\VD2HTEXV\MC90032688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771525"/>
            <a:ext cx="24193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White Board"/>
          <p:cNvSpPr txBox="1">
            <a:spLocks noChangeArrowheads="1"/>
          </p:cNvSpPr>
          <p:nvPr/>
        </p:nvSpPr>
        <p:spPr bwMode="auto">
          <a:xfrm>
            <a:off x="1677988" y="2132013"/>
            <a:ext cx="201612" cy="185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0" lang="zh-HK" altLang="en-US">
              <a:latin typeface="Constantia" pitchFamily="18" charset="0"/>
            </a:endParaRPr>
          </a:p>
        </p:txBody>
      </p:sp>
      <p:cxnSp>
        <p:nvCxnSpPr>
          <p:cNvPr id="16" name="4 oclock"/>
          <p:cNvCxnSpPr/>
          <p:nvPr/>
        </p:nvCxnSpPr>
        <p:spPr>
          <a:xfrm>
            <a:off x="1779588" y="2098675"/>
            <a:ext cx="155575" cy="127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38" y="4518025"/>
            <a:ext cx="251460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形圖說文字 2"/>
          <p:cNvSpPr/>
          <p:nvPr/>
        </p:nvSpPr>
        <p:spPr>
          <a:xfrm>
            <a:off x="2379663" y="1274763"/>
            <a:ext cx="6383337" cy="3937000"/>
          </a:xfrm>
          <a:prstGeom prst="wedgeEllipseCallout">
            <a:avLst>
              <a:gd name="adj1" fmla="val -56638"/>
              <a:gd name="adj2" fmla="val 4229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HK" sz="4000" dirty="0">
                <a:solidFill>
                  <a:schemeClr val="tx1"/>
                </a:solidFill>
              </a:rPr>
              <a:t>「暫停供水通告」</a:t>
            </a:r>
            <a:endParaRPr kumimoji="0" lang="en-US" altLang="zh-TW" sz="4000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4000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HK" sz="3600" dirty="0">
                <a:solidFill>
                  <a:schemeClr val="tx1"/>
                </a:solidFill>
              </a:rPr>
              <a:t>停水至預計晚上</a:t>
            </a:r>
            <a:r>
              <a:rPr kumimoji="0" lang="en-US" altLang="zh-HK" sz="3600" dirty="0">
                <a:solidFill>
                  <a:schemeClr val="tx1"/>
                </a:solidFill>
              </a:rPr>
              <a:t>11</a:t>
            </a:r>
            <a:r>
              <a:rPr kumimoji="0" lang="zh-TW" altLang="zh-HK" sz="3600" dirty="0">
                <a:solidFill>
                  <a:schemeClr val="tx1"/>
                </a:solidFill>
              </a:rPr>
              <a:t>時</a:t>
            </a:r>
            <a:endParaRPr kumimoji="0" lang="en-US" altLang="zh-TW" sz="3600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 dirty="0"/>
          </a:p>
        </p:txBody>
      </p:sp>
      <p:pic>
        <p:nvPicPr>
          <p:cNvPr id="2" name="Picture 3" descr="C:\Users\is_e4\AppData\Local\Temp\notes758E9C\~27247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6899" y="4311652"/>
            <a:ext cx="3052763" cy="228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Map of HK" descr="https://www.esd.wsd.gov.hk/esd/images/HKmap.jpg;jsessionid=98306E6EA63E06E5312FA70ABB9DDD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" y="782638"/>
            <a:ext cx="8162925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" name="Wan Chai"/>
          <p:cNvGrpSpPr>
            <a:grpSpLocks noChangeAspect="1"/>
          </p:cNvGrpSpPr>
          <p:nvPr/>
        </p:nvGrpSpPr>
        <p:grpSpPr>
          <a:xfrm>
            <a:off x="4933338" y="4152540"/>
            <a:ext cx="450227" cy="900000"/>
            <a:chOff x="1080000" y="720000"/>
            <a:chExt cx="2016000" cy="4356000"/>
          </a:xfrm>
          <a:scene3d>
            <a:camera prst="orthographicFront">
              <a:rot lat="1800000" lon="3000000" rev="0"/>
            </a:camera>
            <a:lightRig rig="threePt" dir="t"/>
          </a:scene3d>
        </p:grpSpPr>
        <p:grpSp>
          <p:nvGrpSpPr>
            <p:cNvPr id="48" name="群組 47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50" name="圓角矩形 49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5715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51" name="圖片 50"/>
              <p:cNvPicPr>
                <a:picLocks/>
              </p:cNvPicPr>
              <p:nvPr/>
            </p:nvPicPr>
            <p:blipFill>
              <a:blip r:embed="rId4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5715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52" name="橢圓 51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5715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5715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54" name="圓角矩形 53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5715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49" name="圓角矩形 48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71" name="Kwun Tong"/>
          <p:cNvGrpSpPr>
            <a:grpSpLocks noChangeAspect="1"/>
          </p:cNvGrpSpPr>
          <p:nvPr/>
        </p:nvGrpSpPr>
        <p:grpSpPr>
          <a:xfrm>
            <a:off x="5562489" y="3275498"/>
            <a:ext cx="450227" cy="900000"/>
            <a:chOff x="1080000" y="720000"/>
            <a:chExt cx="2016000" cy="4356000"/>
          </a:xfrm>
          <a:scene3d>
            <a:camera prst="orthographicFront">
              <a:rot lat="1800000" lon="3000000" rev="0"/>
            </a:camera>
            <a:lightRig rig="threePt" dir="t"/>
          </a:scene3d>
        </p:grpSpPr>
        <p:grpSp>
          <p:nvGrpSpPr>
            <p:cNvPr id="72" name="群組 71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74" name="圓角矩形 73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5715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75" name="圖片 74"/>
              <p:cNvPicPr>
                <a:picLocks/>
              </p:cNvPicPr>
              <p:nvPr/>
            </p:nvPicPr>
            <p:blipFill>
              <a:blip r:embed="rId4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5715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76" name="橢圓 75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5715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77" name="橢圓 76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5715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78" name="圓角矩形 77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5715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73" name="圓角矩形 72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96" name="Eastern"/>
          <p:cNvGrpSpPr>
            <a:grpSpLocks noChangeAspect="1"/>
          </p:cNvGrpSpPr>
          <p:nvPr/>
        </p:nvGrpSpPr>
        <p:grpSpPr>
          <a:xfrm>
            <a:off x="5767502" y="4306389"/>
            <a:ext cx="450227" cy="900000"/>
            <a:chOff x="1080000" y="720000"/>
            <a:chExt cx="2016000" cy="4356000"/>
          </a:xfrm>
          <a:scene3d>
            <a:camera prst="orthographicFront">
              <a:rot lat="1800000" lon="3000000" rev="0"/>
            </a:camera>
            <a:lightRig rig="threePt" dir="t"/>
          </a:scene3d>
        </p:grpSpPr>
        <p:grpSp>
          <p:nvGrpSpPr>
            <p:cNvPr id="97" name="群組 96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99" name="圓角矩形 98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5715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100" name="圖片 99"/>
              <p:cNvPicPr>
                <a:picLocks/>
              </p:cNvPicPr>
              <p:nvPr/>
            </p:nvPicPr>
            <p:blipFill>
              <a:blip r:embed="rId4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5715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101" name="橢圓 100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5715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02" name="橢圓 101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5715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03" name="圓角矩形 102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5715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98" name="圓角矩形 97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>
            <a:off x="3326190" y="1041197"/>
            <a:ext cx="2306378" cy="4759135"/>
            <a:chOff x="1080000" y="720000"/>
            <a:chExt cx="2016000" cy="435600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18" name="群組 17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20" name="圓角矩形 19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21" name="圖片 20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22" name="橢圓 21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23" name="橢圓 22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24" name="圓角矩形 23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19" name="圓角矩形 18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6250986" y="1041196"/>
            <a:ext cx="2306378" cy="4759135"/>
            <a:chOff x="1080000" y="720000"/>
            <a:chExt cx="2016000" cy="435600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26" name="群組 25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28" name="圓角矩形 27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29" name="圖片 28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30" name="橢圓 29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31" name="橢圓 30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32" name="圓角矩形 31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27" name="圓角矩形 26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429153" y="1650838"/>
            <a:ext cx="2100451" cy="353985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353949" y="1650838"/>
            <a:ext cx="2100451" cy="353985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grpSp>
        <p:nvGrpSpPr>
          <p:cNvPr id="6" name="群組 5"/>
          <p:cNvGrpSpPr/>
          <p:nvPr/>
        </p:nvGrpSpPr>
        <p:grpSpPr>
          <a:xfrm>
            <a:off x="506659" y="1041197"/>
            <a:ext cx="2306378" cy="4759135"/>
            <a:chOff x="1080000" y="720000"/>
            <a:chExt cx="2016000" cy="435600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7" name="群組 6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9" name="圓角矩形 8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10" name="圖片 9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11" name="橢圓 10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3" name="橢圓 12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4" name="圓角矩形 13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8" name="圓角矩形 7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50182" name="圖片 14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838" y="1644650"/>
            <a:ext cx="2135187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橢圓 15"/>
          <p:cNvSpPr/>
          <p:nvPr/>
        </p:nvSpPr>
        <p:spPr>
          <a:xfrm>
            <a:off x="1314450" y="3578225"/>
            <a:ext cx="690563" cy="64611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2" name="向右箭號 1"/>
          <p:cNvSpPr/>
          <p:nvPr/>
        </p:nvSpPr>
        <p:spPr>
          <a:xfrm>
            <a:off x="2978150" y="2998788"/>
            <a:ext cx="330200" cy="6461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33" name="向右箭號 32"/>
          <p:cNvSpPr/>
          <p:nvPr/>
        </p:nvSpPr>
        <p:spPr>
          <a:xfrm>
            <a:off x="5783263" y="3001963"/>
            <a:ext cx="330200" cy="6445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34" name="橢圓 33"/>
          <p:cNvSpPr/>
          <p:nvPr/>
        </p:nvSpPr>
        <p:spPr>
          <a:xfrm>
            <a:off x="3440113" y="2352675"/>
            <a:ext cx="2089150" cy="64611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35" name="橢圓 34"/>
          <p:cNvSpPr/>
          <p:nvPr/>
        </p:nvSpPr>
        <p:spPr>
          <a:xfrm>
            <a:off x="7991475" y="1666875"/>
            <a:ext cx="552450" cy="53022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/>
          <p:cNvGrpSpPr/>
          <p:nvPr/>
        </p:nvGrpSpPr>
        <p:grpSpPr>
          <a:xfrm>
            <a:off x="5477720" y="1054938"/>
            <a:ext cx="2306378" cy="4759135"/>
            <a:chOff x="1080000" y="720000"/>
            <a:chExt cx="2016000" cy="435600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35" name="群組 34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37" name="圓角矩形 36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38" name="圖片 37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39" name="橢圓 38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40" name="橢圓 39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41" name="圓角矩形 40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36" name="圓角矩形 35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52226" name="圖片 42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1665288"/>
            <a:ext cx="2109787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群組 12"/>
          <p:cNvGrpSpPr/>
          <p:nvPr/>
        </p:nvGrpSpPr>
        <p:grpSpPr>
          <a:xfrm>
            <a:off x="1407534" y="1102548"/>
            <a:ext cx="2306378" cy="4759135"/>
            <a:chOff x="1080000" y="720000"/>
            <a:chExt cx="2016000" cy="435600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14" name="群組 13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17" name="圖片 16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18" name="橢圓 17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9" name="橢圓 18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20" name="圓角矩形 19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15" name="圓角矩形 14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1143000" y="5919788"/>
            <a:ext cx="29257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latin typeface="+mj-ea"/>
                <a:ea typeface="+mj-ea"/>
              </a:rPr>
              <a:t>備用狀態</a:t>
            </a:r>
            <a:endParaRPr kumimoji="0" lang="en-US" altLang="zh-TW" sz="4000" dirty="0">
              <a:latin typeface="+mj-ea"/>
              <a:ea typeface="+mj-ea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192713" y="5926138"/>
            <a:ext cx="29257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latin typeface="+mj-ea"/>
                <a:ea typeface="+mj-ea"/>
              </a:rPr>
              <a:t>開啓狀態</a:t>
            </a:r>
            <a:endParaRPr kumimoji="0" lang="en-US" altLang="zh-TW" sz="4000" dirty="0">
              <a:latin typeface="+mj-ea"/>
              <a:ea typeface="+mj-ea"/>
            </a:endParaRPr>
          </a:p>
        </p:txBody>
      </p:sp>
      <p:pic>
        <p:nvPicPr>
          <p:cNvPr id="52230" name="圖片 1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4950" y="1704975"/>
            <a:ext cx="2124075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506659" y="1041197"/>
            <a:ext cx="2306378" cy="4759135"/>
            <a:chOff x="1080000" y="720000"/>
            <a:chExt cx="2016000" cy="435600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7" name="群組 6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9" name="圓角矩形 8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10" name="圖片 9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11" name="橢圓 10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2" name="橢圓 11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3" name="圓角矩形 12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8" name="圓角矩形 7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54274" name="圖片 13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5" y="1625600"/>
            <a:ext cx="212090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群組 14"/>
          <p:cNvGrpSpPr/>
          <p:nvPr/>
        </p:nvGrpSpPr>
        <p:grpSpPr>
          <a:xfrm>
            <a:off x="3326190" y="1041197"/>
            <a:ext cx="2306378" cy="4759135"/>
            <a:chOff x="1080000" y="720000"/>
            <a:chExt cx="2016000" cy="435600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16" name="群組 15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18" name="圓角矩形 17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19" name="圖片 18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20" name="橢圓 19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21" name="橢圓 20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22" name="圓角矩形 21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17" name="圓角矩形 16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6250986" y="1041196"/>
            <a:ext cx="2306378" cy="4759135"/>
            <a:chOff x="1080000" y="720000"/>
            <a:chExt cx="2016000" cy="435600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25" name="群組 24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28" name="圖片 27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29" name="橢圓 28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31" name="圓角矩形 30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26" name="圓角矩形 25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651000"/>
            <a:ext cx="211296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3175" y="1601788"/>
            <a:ext cx="21082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橢圓 34"/>
          <p:cNvSpPr/>
          <p:nvPr/>
        </p:nvSpPr>
        <p:spPr>
          <a:xfrm>
            <a:off x="2017713" y="2998788"/>
            <a:ext cx="692150" cy="6461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36" name="矩形 35"/>
          <p:cNvSpPr/>
          <p:nvPr/>
        </p:nvSpPr>
        <p:spPr>
          <a:xfrm>
            <a:off x="3429000" y="2651125"/>
            <a:ext cx="2100263" cy="161766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54281" name="文字方塊 37"/>
          <p:cNvSpPr txBox="1">
            <a:spLocks noChangeArrowheads="1"/>
          </p:cNvSpPr>
          <p:nvPr/>
        </p:nvSpPr>
        <p:spPr bwMode="auto">
          <a:xfrm>
            <a:off x="155575" y="5962650"/>
            <a:ext cx="29257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4000">
                <a:latin typeface="Constantia" pitchFamily="18" charset="0"/>
              </a:rPr>
              <a:t>主頁</a:t>
            </a:r>
            <a:endParaRPr kumimoji="0" lang="en-US" altLang="zh-TW" sz="4000">
              <a:latin typeface="Constantia" pitchFamily="18" charset="0"/>
            </a:endParaRPr>
          </a:p>
        </p:txBody>
      </p:sp>
      <p:sp>
        <p:nvSpPr>
          <p:cNvPr id="54282" name="文字方塊 38"/>
          <p:cNvSpPr txBox="1">
            <a:spLocks noChangeArrowheads="1"/>
          </p:cNvSpPr>
          <p:nvPr/>
        </p:nvSpPr>
        <p:spPr bwMode="auto">
          <a:xfrm>
            <a:off x="3022600" y="5962650"/>
            <a:ext cx="29257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4000" dirty="0">
                <a:latin typeface="Constantia" pitchFamily="18" charset="0"/>
              </a:rPr>
              <a:t>個案摘要</a:t>
            </a:r>
            <a:endParaRPr kumimoji="0" lang="en-US" altLang="zh-TW" sz="4000" dirty="0">
              <a:latin typeface="Constantia" pitchFamily="18" charset="0"/>
            </a:endParaRPr>
          </a:p>
        </p:txBody>
      </p:sp>
      <p:sp>
        <p:nvSpPr>
          <p:cNvPr id="54283" name="文字方塊 39"/>
          <p:cNvSpPr txBox="1">
            <a:spLocks noChangeArrowheads="1"/>
          </p:cNvSpPr>
          <p:nvPr/>
        </p:nvSpPr>
        <p:spPr bwMode="auto">
          <a:xfrm>
            <a:off x="5875338" y="5997575"/>
            <a:ext cx="2925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4000">
                <a:latin typeface="Constantia" pitchFamily="18" charset="0"/>
              </a:rPr>
              <a:t>詳細資料</a:t>
            </a:r>
            <a:endParaRPr kumimoji="0" lang="en-US" altLang="zh-TW" sz="4000">
              <a:latin typeface="Constantia" pitchFamily="18" charset="0"/>
            </a:endParaRPr>
          </a:p>
        </p:txBody>
      </p:sp>
      <p:sp>
        <p:nvSpPr>
          <p:cNvPr id="37" name="向右箭號 36"/>
          <p:cNvSpPr/>
          <p:nvPr/>
        </p:nvSpPr>
        <p:spPr>
          <a:xfrm>
            <a:off x="2978150" y="2998788"/>
            <a:ext cx="330200" cy="6461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41" name="向右箭號 40"/>
          <p:cNvSpPr/>
          <p:nvPr/>
        </p:nvSpPr>
        <p:spPr>
          <a:xfrm>
            <a:off x="5783263" y="3001963"/>
            <a:ext cx="330200" cy="6445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字方塊 31"/>
          <p:cNvSpPr txBox="1"/>
          <p:nvPr/>
        </p:nvSpPr>
        <p:spPr>
          <a:xfrm>
            <a:off x="887413" y="836613"/>
            <a:ext cx="29257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latin typeface="+mj-ea"/>
                <a:ea typeface="+mj-ea"/>
              </a:rPr>
              <a:t>個案摘要</a:t>
            </a:r>
            <a:endParaRPr kumimoji="0" lang="en-US" altLang="zh-TW" sz="4000" dirty="0">
              <a:latin typeface="+mj-ea"/>
              <a:ea typeface="+mj-ea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992688" y="942975"/>
            <a:ext cx="29257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latin typeface="+mj-ea"/>
                <a:ea typeface="+mj-ea"/>
              </a:rPr>
              <a:t>詳細資料</a:t>
            </a:r>
            <a:endParaRPr kumimoji="0" lang="en-US" altLang="zh-TW" sz="4000" dirty="0">
              <a:latin typeface="+mj-ea"/>
              <a:ea typeface="+mj-ea"/>
            </a:endParaRPr>
          </a:p>
        </p:txBody>
      </p:sp>
      <p:sp>
        <p:nvSpPr>
          <p:cNvPr id="37" name="標題 4"/>
          <p:cNvSpPr txBox="1">
            <a:spLocks/>
          </p:cNvSpPr>
          <p:nvPr/>
        </p:nvSpPr>
        <p:spPr>
          <a:xfrm>
            <a:off x="790575" y="1890713"/>
            <a:ext cx="3117850" cy="2717800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zh-HK"/>
            </a:defPPr>
            <a:lvl1pPr algn="ctr">
              <a:spcBef>
                <a:spcPct val="0"/>
              </a:spcBef>
              <a:buNone/>
              <a:defRPr sz="2300">
                <a:latin typeface="+mj-lt"/>
                <a:ea typeface="+mj-ea"/>
                <a:cs typeface="+mj-cs"/>
              </a:defRPr>
            </a:lvl1pPr>
          </a:lstStyle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+mj-ea"/>
                <a:ea typeface="+mj-ea"/>
              </a:rPr>
              <a:t>停水類別</a:t>
            </a:r>
            <a:endParaRPr kumimoji="0" lang="en-US" altLang="zh-TW" sz="2800" dirty="0">
              <a:latin typeface="+mj-ea"/>
              <a:ea typeface="+mj-ea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HK" sz="2800" dirty="0">
                <a:latin typeface="+mj-ea"/>
                <a:ea typeface="+mj-ea"/>
              </a:rPr>
              <a:t>緊急和計劃停水</a:t>
            </a:r>
            <a:endParaRPr kumimoji="0" lang="en-US" altLang="zh-TW" sz="2800" dirty="0">
              <a:latin typeface="+mj-ea"/>
              <a:ea typeface="+mj-ea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+mj-ea"/>
                <a:ea typeface="+mj-ea"/>
              </a:rPr>
              <a:t>現時情況</a:t>
            </a:r>
            <a:endParaRPr kumimoji="0" lang="en-US" altLang="zh-TW" sz="2800" dirty="0">
              <a:latin typeface="+mj-ea"/>
              <a:ea typeface="+mj-ea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HK" sz="2800" dirty="0">
                <a:latin typeface="+mj-ea"/>
                <a:ea typeface="+mj-ea"/>
              </a:rPr>
              <a:t>停水生效時間</a:t>
            </a:r>
            <a:endParaRPr kumimoji="0" lang="en-US" altLang="zh-TW" sz="2800" dirty="0">
              <a:latin typeface="+mj-ea"/>
              <a:ea typeface="+mj-ea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HK" sz="2800" dirty="0">
                <a:latin typeface="+mj-ea"/>
                <a:ea typeface="+mj-ea"/>
              </a:rPr>
              <a:t>受影響範圍及地址</a:t>
            </a:r>
            <a:endParaRPr kumimoji="0" lang="en-US" altLang="zh-TW" sz="2800" dirty="0">
              <a:latin typeface="+mj-ea"/>
              <a:ea typeface="+mj-ea"/>
            </a:endParaRPr>
          </a:p>
          <a:p>
            <a:pPr fontAlgn="auto">
              <a:spcAft>
                <a:spcPts val="0"/>
              </a:spcAft>
              <a:defRPr/>
            </a:pPr>
            <a:endParaRPr kumimoji="0" lang="en-US" altLang="zh-TW" dirty="0"/>
          </a:p>
        </p:txBody>
      </p:sp>
      <p:sp>
        <p:nvSpPr>
          <p:cNvPr id="38" name="標題 4"/>
          <p:cNvSpPr txBox="1">
            <a:spLocks/>
          </p:cNvSpPr>
          <p:nvPr/>
        </p:nvSpPr>
        <p:spPr>
          <a:xfrm>
            <a:off x="4525963" y="2035175"/>
            <a:ext cx="4114800" cy="4137025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sz="3300" dirty="0" smtClean="0"/>
              <a:t>停水個案編號</a:t>
            </a:r>
            <a:endParaRPr kumimoji="0" lang="en-US" altLang="zh-TW" sz="3300" dirty="0" smtClean="0"/>
          </a:p>
          <a:p>
            <a:pPr fontAlgn="auto">
              <a:spcAft>
                <a:spcPts val="0"/>
              </a:spcAft>
              <a:defRPr/>
            </a:pPr>
            <a:r>
              <a:rPr kumimoji="0" lang="zh-TW" altLang="zh-HK" sz="3300" dirty="0"/>
              <a:t>受影響</a:t>
            </a:r>
            <a:r>
              <a:rPr kumimoji="0" lang="zh-TW" altLang="zh-HK" sz="3300" dirty="0" smtClean="0"/>
              <a:t>地區</a:t>
            </a:r>
            <a:endParaRPr kumimoji="0" lang="en-US" altLang="zh-TW" sz="3300" dirty="0" smtClean="0"/>
          </a:p>
          <a:p>
            <a:pPr fontAlgn="auto">
              <a:spcAft>
                <a:spcPts val="0"/>
              </a:spcAft>
              <a:defRPr/>
            </a:pPr>
            <a:r>
              <a:rPr kumimoji="0" lang="zh-TW" altLang="zh-HK" sz="3300" dirty="0" smtClean="0"/>
              <a:t>供水</a:t>
            </a:r>
            <a:r>
              <a:rPr kumimoji="0" lang="zh-TW" altLang="en-US" sz="3300" dirty="0" smtClean="0"/>
              <a:t>類別</a:t>
            </a:r>
            <a:endParaRPr kumimoji="0" lang="en-US" altLang="zh-TW" sz="3300" dirty="0" smtClean="0"/>
          </a:p>
          <a:p>
            <a:pPr fontAlgn="auto">
              <a:spcAft>
                <a:spcPts val="0"/>
              </a:spcAft>
              <a:defRPr/>
            </a:pPr>
            <a:r>
              <a:rPr kumimoji="0" lang="zh-TW" altLang="en-US" sz="3300" dirty="0"/>
              <a:t>停水</a:t>
            </a:r>
            <a:r>
              <a:rPr kumimoji="0" lang="zh-TW" altLang="en-US" sz="3300" dirty="0" smtClean="0"/>
              <a:t>類別</a:t>
            </a:r>
            <a:endParaRPr kumimoji="0" lang="en-US" altLang="zh-TW" sz="3300" dirty="0" smtClean="0"/>
          </a:p>
          <a:p>
            <a:pPr fontAlgn="auto">
              <a:spcAft>
                <a:spcPts val="0"/>
              </a:spcAft>
              <a:defRPr/>
            </a:pPr>
            <a:r>
              <a:rPr kumimoji="0" lang="zh-TW" altLang="en-US" sz="3300" dirty="0"/>
              <a:t>現時情況</a:t>
            </a:r>
            <a:endParaRPr kumimoji="0" lang="en-US" altLang="zh-TW" sz="3300" dirty="0"/>
          </a:p>
          <a:p>
            <a:pPr fontAlgn="auto">
              <a:spcAft>
                <a:spcPts val="0"/>
              </a:spcAft>
              <a:defRPr/>
            </a:pPr>
            <a:r>
              <a:rPr kumimoji="0" lang="zh-TW" altLang="en-US" sz="3300" dirty="0" smtClean="0"/>
              <a:t>停水生效時刻</a:t>
            </a:r>
            <a:endParaRPr kumimoji="0" lang="en-US" altLang="zh-TW" sz="3300" dirty="0" smtClean="0"/>
          </a:p>
          <a:p>
            <a:pPr fontAlgn="auto">
              <a:spcAft>
                <a:spcPts val="0"/>
              </a:spcAft>
              <a:defRPr/>
            </a:pPr>
            <a:r>
              <a:rPr kumimoji="0" lang="zh-TW" altLang="zh-HK" sz="3300" dirty="0" smtClean="0"/>
              <a:t>預計</a:t>
            </a:r>
            <a:r>
              <a:rPr kumimoji="0" lang="zh-TW" altLang="en-US" sz="3300" dirty="0" smtClean="0"/>
              <a:t>／實際</a:t>
            </a:r>
            <a:r>
              <a:rPr kumimoji="0" lang="zh-TW" altLang="zh-HK" sz="3300" dirty="0" smtClean="0"/>
              <a:t>恢復</a:t>
            </a:r>
            <a:r>
              <a:rPr kumimoji="0" lang="zh-TW" altLang="zh-HK" sz="3300" dirty="0"/>
              <a:t>供水</a:t>
            </a:r>
            <a:r>
              <a:rPr kumimoji="0" lang="zh-TW" altLang="zh-HK" sz="3300" dirty="0" smtClean="0"/>
              <a:t>時間</a:t>
            </a:r>
            <a:endParaRPr kumimoji="0" lang="en-US" altLang="zh-TW" sz="3300" dirty="0" smtClean="0"/>
          </a:p>
          <a:p>
            <a:pPr fontAlgn="auto">
              <a:spcAft>
                <a:spcPts val="0"/>
              </a:spcAft>
              <a:defRPr/>
            </a:pPr>
            <a:r>
              <a:rPr kumimoji="0" lang="zh-TW" altLang="zh-HK" sz="3300" dirty="0"/>
              <a:t>受</a:t>
            </a:r>
            <a:r>
              <a:rPr kumimoji="0" lang="zh-TW" altLang="zh-HK" sz="3300" dirty="0" smtClean="0"/>
              <a:t>影響範圍</a:t>
            </a:r>
            <a:r>
              <a:rPr kumimoji="0" lang="zh-TW" altLang="zh-HK" sz="3300" dirty="0"/>
              <a:t>及</a:t>
            </a:r>
            <a:r>
              <a:rPr kumimoji="0" lang="zh-TW" altLang="zh-HK" sz="3300" dirty="0" smtClean="0"/>
              <a:t>地址</a:t>
            </a:r>
            <a:endParaRPr kumimoji="0" lang="en-US" altLang="zh-TW" sz="3300" dirty="0" smtClean="0"/>
          </a:p>
          <a:p>
            <a:pPr fontAlgn="auto">
              <a:spcAft>
                <a:spcPts val="0"/>
              </a:spcAft>
              <a:defRPr/>
            </a:pPr>
            <a:r>
              <a:rPr kumimoji="0" lang="zh-TW" altLang="zh-HK" sz="3300" dirty="0"/>
              <a:t>停水</a:t>
            </a:r>
            <a:r>
              <a:rPr kumimoji="0" lang="zh-TW" altLang="zh-HK" sz="3300" dirty="0" smtClean="0"/>
              <a:t>原因</a:t>
            </a:r>
            <a:endParaRPr kumimoji="0" lang="en-US" altLang="zh-TW" sz="3300" dirty="0" smtClean="0"/>
          </a:p>
          <a:p>
            <a:pPr fontAlgn="auto">
              <a:spcAft>
                <a:spcPts val="0"/>
              </a:spcAft>
              <a:defRPr/>
            </a:pPr>
            <a:r>
              <a:rPr kumimoji="0" lang="zh-TW" altLang="zh-HK" sz="3300" dirty="0"/>
              <a:t>臨時食水供應安排</a:t>
            </a:r>
            <a:endParaRPr kumimoji="0" lang="en-US" altLang="zh-TW" sz="3300" dirty="0" smtClean="0"/>
          </a:p>
          <a:p>
            <a:pPr fontAlgn="auto">
              <a:spcAft>
                <a:spcPts val="0"/>
              </a:spcAft>
              <a:defRPr/>
            </a:pPr>
            <a:endParaRPr kumimoji="0" lang="en-US" altLang="zh-TW" dirty="0"/>
          </a:p>
        </p:txBody>
      </p:sp>
      <p:pic>
        <p:nvPicPr>
          <p:cNvPr id="56366" name="食水" descr="glass-of-ice-water-by-window-400x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025" y="839788"/>
            <a:ext cx="2185988" cy="3279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67" name="咸水" descr="O:\IS_E4\WSD Mobile App\Photos - 20140901\File0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7825" y="838200"/>
            <a:ext cx="1401763" cy="1858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68" name="生效及恢復" descr="wall-clock-wallpaper-oth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7825" y="2705100"/>
            <a:ext cx="1427163" cy="1427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76" name="臨時供水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9113" y="835025"/>
            <a:ext cx="4138612" cy="3303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77" name="緊急停水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3550" y="4132263"/>
            <a:ext cx="2938463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82" name="準備中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3263" y="4127500"/>
            <a:ext cx="1249362" cy="1082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83" name="營業中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6438" y="5219700"/>
            <a:ext cx="1195387" cy="1092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81" name="受影響範圍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71663" y="4125913"/>
            <a:ext cx="3101975" cy="2197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78" name="計劃停水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1675" y="4100513"/>
            <a:ext cx="1500188" cy="2211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02610" y="1858973"/>
            <a:ext cx="7631113" cy="3878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kumimoji="0" lang="en-US" altLang="zh-TW" sz="12000">
                <a:solidFill>
                  <a:schemeClr val="tx2"/>
                </a:solidFill>
                <a:latin typeface="WsdLogo"/>
              </a:rPr>
              <a:t>W</a:t>
            </a:r>
          </a:p>
          <a:p>
            <a:pPr algn="ctr"/>
            <a:endParaRPr kumimoji="0" lang="en-US" altLang="zh-HK" sz="3600">
              <a:solidFill>
                <a:schemeClr val="tx2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algn="ctr"/>
            <a:r>
              <a:rPr kumimoji="0" lang="en-US" altLang="zh-HK" sz="4500" b="1">
                <a:solidFill>
                  <a:schemeClr val="tx2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Water Supplies Department</a:t>
            </a:r>
          </a:p>
          <a:p>
            <a:pPr algn="ctr"/>
            <a:r>
              <a:rPr kumimoji="0" lang="zh-TW" altLang="en-US" sz="4500" b="1">
                <a:solidFill>
                  <a:schemeClr val="tx2"/>
                </a:solidFill>
                <a:latin typeface="新細明體" charset="-120"/>
                <a:ea typeface="Arial Unicode MS" pitchFamily="34" charset="-120"/>
                <a:cs typeface="Arial Unicode MS" pitchFamily="34" charset="-120"/>
              </a:rPr>
              <a:t>水務署</a:t>
            </a:r>
            <a:endParaRPr kumimoji="0" lang="zh-HK" altLang="en-US" sz="4500" b="1">
              <a:solidFill>
                <a:schemeClr val="tx2"/>
              </a:solidFill>
              <a:latin typeface="新細明體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027" name="日常用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4335" y="3581410"/>
            <a:ext cx="430530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古蹟文物" descr="I:\Heritage\24_大潭篤原水抽水站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4660" y="1028710"/>
            <a:ext cx="1704975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水管" descr="I:\Dongjiang Water\02DongjiangMain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1060" y="1028710"/>
            <a:ext cx="340995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優質食水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460" y="1028710"/>
            <a:ext cx="34036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濾水廠" descr="I:\Treatment Works\Ngau Tam Mei\AR07-08_P050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7460" y="3586173"/>
            <a:ext cx="4206875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636601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407534" y="1102548"/>
            <a:ext cx="2306378" cy="4759135"/>
            <a:chOff x="1080000" y="720000"/>
            <a:chExt cx="2016000" cy="435600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9" name="群組 8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12" name="圓角矩形 11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13" name="圖片 12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14" name="橢圓 13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6" name="橢圓 15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8" name="圓角矩形 17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10" name="圓角矩形 9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17" name="圖片 16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510497" y="1712190"/>
            <a:ext cx="2100451" cy="353985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2925763" y="3027363"/>
            <a:ext cx="436562" cy="265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0" lang="zh-HK" altLang="en-US">
              <a:latin typeface="Constantia" pitchFamily="18" charset="0"/>
            </a:endParaRPr>
          </a:p>
        </p:txBody>
      </p:sp>
      <p:pic>
        <p:nvPicPr>
          <p:cNvPr id="11" name="圖片 10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510496" y="1712190"/>
            <a:ext cx="2100452" cy="353985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8373" name="標題 4"/>
          <p:cNvSpPr>
            <a:spLocks noGrp="1"/>
          </p:cNvSpPr>
          <p:nvPr>
            <p:ph type="ctrTitle" idx="4294967295"/>
          </p:nvPr>
        </p:nvSpPr>
        <p:spPr>
          <a:xfrm>
            <a:off x="4465955" y="1941195"/>
            <a:ext cx="3895725" cy="1216025"/>
          </a:xfrm>
        </p:spPr>
        <p:txBody>
          <a:bodyPr/>
          <a:lstStyle/>
          <a:p>
            <a:pPr algn="ctr"/>
            <a:r>
              <a:rPr lang="zh-TW" altLang="en-US" dirty="0" smtClean="0"/>
              <a:t>關注個案</a:t>
            </a:r>
          </a:p>
        </p:txBody>
      </p:sp>
      <p:sp>
        <p:nvSpPr>
          <p:cNvPr id="6" name="橢圓 5"/>
          <p:cNvSpPr/>
          <p:nvPr/>
        </p:nvSpPr>
        <p:spPr>
          <a:xfrm>
            <a:off x="2649538" y="2790825"/>
            <a:ext cx="1198562" cy="69056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/>
          <p:cNvGrpSpPr/>
          <p:nvPr/>
        </p:nvGrpSpPr>
        <p:grpSpPr>
          <a:xfrm>
            <a:off x="5477720" y="1054938"/>
            <a:ext cx="2306378" cy="4759135"/>
            <a:chOff x="1080000" y="720000"/>
            <a:chExt cx="2016000" cy="435600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35" name="群組 34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37" name="圓角矩形 36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38" name="圖片 37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39" name="橢圓 38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40" name="橢圓 39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41" name="圓角矩形 40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36" name="圓角矩形 35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407534" y="1102548"/>
            <a:ext cx="2306378" cy="4759135"/>
            <a:chOff x="1080000" y="720000"/>
            <a:chExt cx="2016000" cy="435600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14" name="群組 13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17" name="圖片 16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18" name="橢圓 17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9" name="橢圓 18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20" name="圓角矩形 19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15" name="圓角矩形 14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1143000" y="5919788"/>
            <a:ext cx="29257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latin typeface="+mj-ea"/>
                <a:ea typeface="+mj-ea"/>
              </a:rPr>
              <a:t>備用狀態</a:t>
            </a:r>
            <a:endParaRPr kumimoji="0" lang="en-US" altLang="zh-TW" sz="4000" dirty="0">
              <a:latin typeface="+mj-ea"/>
              <a:ea typeface="+mj-ea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192713" y="5929313"/>
            <a:ext cx="29257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latin typeface="+mj-ea"/>
                <a:ea typeface="+mj-ea"/>
              </a:rPr>
              <a:t>開啓狀態</a:t>
            </a:r>
            <a:endParaRPr kumimoji="0" lang="en-US" altLang="zh-TW" sz="4000" dirty="0">
              <a:latin typeface="+mj-ea"/>
              <a:ea typeface="+mj-ea"/>
            </a:endParaRPr>
          </a:p>
        </p:txBody>
      </p:sp>
      <p:pic>
        <p:nvPicPr>
          <p:cNvPr id="60421" name="圖片 22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1175" y="1212850"/>
            <a:ext cx="2090738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圖片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9713" y="1712913"/>
            <a:ext cx="21018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標題 4"/>
          <p:cNvSpPr>
            <a:spLocks noGrp="1"/>
          </p:cNvSpPr>
          <p:nvPr>
            <p:ph type="ctrTitle" idx="4294967295"/>
          </p:nvPr>
        </p:nvSpPr>
        <p:spPr>
          <a:xfrm>
            <a:off x="4298950" y="1103313"/>
            <a:ext cx="3929063" cy="1050925"/>
          </a:xfrm>
        </p:spPr>
        <p:txBody>
          <a:bodyPr/>
          <a:lstStyle/>
          <a:p>
            <a:pPr algn="ctr"/>
            <a:r>
              <a:rPr lang="zh-TW" altLang="en-US" smtClean="0"/>
              <a:t>篩選功能</a:t>
            </a:r>
            <a:endParaRPr lang="zh-HK" altLang="en-US" smtClean="0"/>
          </a:p>
        </p:txBody>
      </p:sp>
      <p:sp>
        <p:nvSpPr>
          <p:cNvPr id="20" name="標題 4"/>
          <p:cNvSpPr txBox="1">
            <a:spLocks/>
          </p:cNvSpPr>
          <p:nvPr/>
        </p:nvSpPr>
        <p:spPr>
          <a:xfrm>
            <a:off x="3995738" y="2395538"/>
            <a:ext cx="4537075" cy="503237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dirty="0" smtClean="0"/>
              <a:t>篩選器開關</a:t>
            </a:r>
            <a:endParaRPr kumimoji="0" lang="en-US" altLang="zh-TW" dirty="0"/>
          </a:p>
        </p:txBody>
      </p:sp>
      <p:sp>
        <p:nvSpPr>
          <p:cNvPr id="21" name="標題 4"/>
          <p:cNvSpPr txBox="1">
            <a:spLocks/>
          </p:cNvSpPr>
          <p:nvPr/>
        </p:nvSpPr>
        <p:spPr>
          <a:xfrm>
            <a:off x="3995738" y="2911475"/>
            <a:ext cx="4535487" cy="50482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dirty="0" smtClean="0"/>
              <a:t>篩選器設置</a:t>
            </a:r>
            <a:endParaRPr kumimoji="0" lang="en-US" altLang="zh-TW" dirty="0"/>
          </a:p>
        </p:txBody>
      </p:sp>
      <p:sp>
        <p:nvSpPr>
          <p:cNvPr id="11" name="標題 4"/>
          <p:cNvSpPr txBox="1">
            <a:spLocks/>
          </p:cNvSpPr>
          <p:nvPr/>
        </p:nvSpPr>
        <p:spPr>
          <a:xfrm>
            <a:off x="4071938" y="3576638"/>
            <a:ext cx="4535487" cy="1773237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dirty="0" smtClean="0">
                <a:latin typeface="+mj-ea"/>
              </a:rPr>
              <a:t>關注：關注個案</a:t>
            </a:r>
            <a:endParaRPr kumimoji="0" lang="en-US" altLang="zh-TW" dirty="0" smtClean="0">
              <a:latin typeface="+mj-ea"/>
            </a:endParaRPr>
          </a:p>
          <a:p>
            <a:pPr fontAlgn="auto">
              <a:spcAft>
                <a:spcPts val="0"/>
              </a:spcAft>
              <a:defRPr/>
            </a:pPr>
            <a:r>
              <a:rPr kumimoji="0" lang="zh-TW" altLang="en-US" dirty="0" smtClean="0">
                <a:latin typeface="+mj-ea"/>
              </a:rPr>
              <a:t>類別：食水／咸水</a:t>
            </a:r>
            <a:endParaRPr kumimoji="0" lang="en-US" altLang="zh-TW" dirty="0" smtClean="0">
              <a:latin typeface="+mj-ea"/>
            </a:endParaRPr>
          </a:p>
          <a:p>
            <a:pPr fontAlgn="auto">
              <a:spcAft>
                <a:spcPts val="0"/>
              </a:spcAft>
              <a:defRPr/>
            </a:pPr>
            <a:r>
              <a:rPr kumimoji="0" lang="zh-TW" altLang="en-US" dirty="0" smtClean="0">
                <a:latin typeface="+mj-ea"/>
              </a:rPr>
              <a:t>現況：停水仍未開始／現正停水／供水已恢復</a:t>
            </a:r>
            <a:endParaRPr kumimoji="0" lang="en-US" altLang="zh-TW" dirty="0" smtClean="0">
              <a:latin typeface="+mj-ea"/>
            </a:endParaRPr>
          </a:p>
          <a:p>
            <a:pPr fontAlgn="auto">
              <a:spcAft>
                <a:spcPts val="0"/>
              </a:spcAft>
              <a:defRPr/>
            </a:pPr>
            <a:r>
              <a:rPr kumimoji="0" lang="zh-TW" altLang="en-US" dirty="0" smtClean="0">
                <a:latin typeface="+mj-ea"/>
              </a:rPr>
              <a:t>類別：計劃停水／緊急停水</a:t>
            </a:r>
            <a:endParaRPr kumimoji="0" lang="en-US" altLang="zh-TW" dirty="0">
              <a:latin typeface="+mj-ea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407534" y="1102548"/>
            <a:ext cx="2306378" cy="4759135"/>
            <a:chOff x="1080000" y="720000"/>
            <a:chExt cx="2016000" cy="435600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13" name="群組 12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17" name="圓角矩形 16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18" name="圖片 17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22" name="橢圓 21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23" name="橢圓 22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24" name="圓角矩形 23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14" name="圓角矩形 13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26" name="圖片 25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495846" y="1712190"/>
            <a:ext cx="2115101" cy="353985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" name="圖片 6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5113" y="1712913"/>
            <a:ext cx="2100262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橢圓 15"/>
          <p:cNvSpPr/>
          <p:nvPr/>
        </p:nvSpPr>
        <p:spPr>
          <a:xfrm>
            <a:off x="1377950" y="2303463"/>
            <a:ext cx="1055688" cy="344487"/>
          </a:xfrm>
          <a:prstGeom prst="ellipse">
            <a:avLst/>
          </a:prstGeom>
          <a:noFill/>
          <a:ln w="3175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19" name="橢圓 18"/>
          <p:cNvSpPr/>
          <p:nvPr/>
        </p:nvSpPr>
        <p:spPr>
          <a:xfrm>
            <a:off x="1557338" y="1817688"/>
            <a:ext cx="347662" cy="342900"/>
          </a:xfrm>
          <a:prstGeom prst="ellipse">
            <a:avLst/>
          </a:prstGeom>
          <a:noFill/>
          <a:ln w="3175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6" grpId="0" animBg="1"/>
      <p:bldP spid="16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其他選項及輔助功能</a:t>
            </a:r>
            <a:endParaRPr lang="zh-HK" altLang="en-US" smtClean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推廣橫幅</a:t>
            </a:r>
            <a:endParaRPr lang="en-US" altLang="zh-TW" smtClean="0"/>
          </a:p>
          <a:p>
            <a:r>
              <a:rPr lang="zh-TW" altLang="en-US" smtClean="0"/>
              <a:t>公告欄</a:t>
            </a:r>
            <a:endParaRPr lang="en-US" altLang="zh-TW" smtClean="0"/>
          </a:p>
          <a:p>
            <a:r>
              <a:rPr lang="zh-TW" altLang="en-US" smtClean="0"/>
              <a:t>語言選擇</a:t>
            </a:r>
            <a:endParaRPr lang="en-US" altLang="zh-TW" smtClean="0"/>
          </a:p>
          <a:p>
            <a:pPr lvl="1"/>
            <a:r>
              <a:rPr lang="zh-TW" altLang="en-US" smtClean="0"/>
              <a:t>中文（繁體／簡體）</a:t>
            </a:r>
            <a:endParaRPr lang="en-US" altLang="zh-TW" smtClean="0"/>
          </a:p>
          <a:p>
            <a:pPr lvl="1"/>
            <a:r>
              <a:rPr lang="zh-TW" altLang="en-US" smtClean="0"/>
              <a:t>英文</a:t>
            </a:r>
            <a:endParaRPr lang="en-US" altLang="zh-TW" smtClean="0"/>
          </a:p>
          <a:p>
            <a:r>
              <a:rPr lang="zh-TW" altLang="en-US" smtClean="0"/>
              <a:t>快速鍵</a:t>
            </a:r>
            <a:endParaRPr lang="en-US" altLang="zh-TW" smtClean="0"/>
          </a:p>
          <a:p>
            <a:endParaRPr lang="zh-HK" altLang="en-US" smtClean="0"/>
          </a:p>
        </p:txBody>
      </p:sp>
      <p:grpSp>
        <p:nvGrpSpPr>
          <p:cNvPr id="13" name="群組 12"/>
          <p:cNvGrpSpPr>
            <a:grpSpLocks noChangeAspect="1"/>
          </p:cNvGrpSpPr>
          <p:nvPr/>
        </p:nvGrpSpPr>
        <p:grpSpPr>
          <a:xfrm>
            <a:off x="6264189" y="1847394"/>
            <a:ext cx="2144316" cy="4633255"/>
            <a:chOff x="1080000" y="720000"/>
            <a:chExt cx="2016000" cy="4356000"/>
          </a:xfrm>
          <a:scene3d>
            <a:camera prst="orthographicFront"/>
            <a:lightRig rig="threePt" dir="t"/>
          </a:scene3d>
        </p:grpSpPr>
        <p:grpSp>
          <p:nvGrpSpPr>
            <p:cNvPr id="14" name="群組 13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17" name="圖片 16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18" name="橢圓 17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9" name="橢圓 18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20" name="圓角矩形 19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15" name="圓角矩形 14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64516" name="圖片 2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9525" y="2441575"/>
            <a:ext cx="1952625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橢圓 21"/>
          <p:cNvSpPr/>
          <p:nvPr/>
        </p:nvSpPr>
        <p:spPr>
          <a:xfrm>
            <a:off x="6018213" y="3362325"/>
            <a:ext cx="2390775" cy="544513"/>
          </a:xfrm>
          <a:prstGeom prst="ellipse">
            <a:avLst/>
          </a:prstGeom>
          <a:noFill/>
          <a:ln w="3175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23" name="橢圓 22"/>
          <p:cNvSpPr/>
          <p:nvPr/>
        </p:nvSpPr>
        <p:spPr>
          <a:xfrm>
            <a:off x="6359525" y="4389438"/>
            <a:ext cx="596900" cy="544512"/>
          </a:xfrm>
          <a:prstGeom prst="ellipse">
            <a:avLst/>
          </a:prstGeom>
          <a:noFill/>
          <a:ln w="3175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27" name="橢圓 26"/>
          <p:cNvSpPr/>
          <p:nvPr/>
        </p:nvSpPr>
        <p:spPr>
          <a:xfrm>
            <a:off x="6999288" y="4389438"/>
            <a:ext cx="596900" cy="544512"/>
          </a:xfrm>
          <a:prstGeom prst="ellipse">
            <a:avLst/>
          </a:prstGeom>
          <a:noFill/>
          <a:ln w="3175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24" name="橢圓 23"/>
          <p:cNvSpPr/>
          <p:nvPr/>
        </p:nvSpPr>
        <p:spPr>
          <a:xfrm>
            <a:off x="6134100" y="5521325"/>
            <a:ext cx="2389188" cy="544513"/>
          </a:xfrm>
          <a:prstGeom prst="ellipse">
            <a:avLst/>
          </a:prstGeom>
          <a:noFill/>
          <a:ln w="3175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標題 4"/>
          <p:cNvSpPr>
            <a:spLocks noGrp="1"/>
          </p:cNvSpPr>
          <p:nvPr>
            <p:ph type="ctrTitle" idx="4294967295"/>
          </p:nvPr>
        </p:nvSpPr>
        <p:spPr>
          <a:xfrm>
            <a:off x="3146425" y="899478"/>
            <a:ext cx="2949575" cy="946150"/>
          </a:xfrm>
        </p:spPr>
        <p:txBody>
          <a:bodyPr/>
          <a:lstStyle/>
          <a:p>
            <a:pPr algn="ctr"/>
            <a:r>
              <a:rPr lang="zh-TW" altLang="en-US" dirty="0" smtClean="0"/>
              <a:t>安裝</a:t>
            </a:r>
            <a:endParaRPr lang="zh-HK" altLang="en-US" dirty="0" smtClean="0"/>
          </a:p>
        </p:txBody>
      </p:sp>
      <p:sp>
        <p:nvSpPr>
          <p:cNvPr id="8" name="標題 4"/>
          <p:cNvSpPr txBox="1">
            <a:spLocks/>
          </p:cNvSpPr>
          <p:nvPr/>
        </p:nvSpPr>
        <p:spPr>
          <a:xfrm>
            <a:off x="1138238" y="2001838"/>
            <a:ext cx="6900862" cy="68421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zh-TW" dirty="0" smtClean="0"/>
              <a:t>Play Store/App Store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3525" y="3054350"/>
            <a:ext cx="1200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713" y="3313113"/>
            <a:ext cx="941387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標題 4"/>
          <p:cNvSpPr txBox="1">
            <a:spLocks/>
          </p:cNvSpPr>
          <p:nvPr/>
        </p:nvSpPr>
        <p:spPr>
          <a:xfrm>
            <a:off x="1290638" y="4632325"/>
            <a:ext cx="6661150" cy="1571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sz="4100" dirty="0" smtClean="0">
                <a:latin typeface="+mj-ea"/>
              </a:rPr>
              <a:t>尋找：</a:t>
            </a:r>
            <a:r>
              <a:rPr kumimoji="0" lang="en-US" altLang="zh-TW" sz="4100" dirty="0" smtClean="0">
                <a:latin typeface="+mj-ea"/>
              </a:rPr>
              <a:t>WSD</a:t>
            </a:r>
            <a:r>
              <a:rPr kumimoji="0" lang="zh-TW" altLang="en-US" sz="4100" dirty="0" smtClean="0">
                <a:latin typeface="+mj-ea"/>
              </a:rPr>
              <a:t>／水務署</a:t>
            </a:r>
            <a:endParaRPr kumimoji="0" lang="en-US" altLang="zh-TW" sz="4100" dirty="0" smtClean="0">
              <a:latin typeface="+mj-ea"/>
            </a:endParaRPr>
          </a:p>
          <a:p>
            <a:pPr fontAlgn="auto">
              <a:spcAft>
                <a:spcPts val="0"/>
              </a:spcAft>
              <a:defRPr/>
            </a:pPr>
            <a:r>
              <a:rPr kumimoji="0" lang="zh-TW" altLang="en-US" sz="4100" dirty="0" smtClean="0"/>
              <a:t>下載／開啓</a:t>
            </a:r>
            <a:endParaRPr kumimoji="0" lang="en-US" altLang="zh-TW" sz="41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標題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71550"/>
          </a:xfrm>
        </p:spPr>
        <p:txBody>
          <a:bodyPr/>
          <a:lstStyle/>
          <a:p>
            <a:pPr algn="ctr"/>
            <a:r>
              <a:rPr lang="zh-TW" altLang="en-US" b="1" smtClean="0"/>
              <a:t>使用要訣</a:t>
            </a:r>
            <a:endParaRPr lang="zh-HK" altLang="en-US" b="1" smtClean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zh-TW" altLang="en-US" dirty="0" smtClean="0">
                <a:latin typeface="+mj-ea"/>
                <a:ea typeface="+mj-ea"/>
              </a:rPr>
              <a:t>下載後立刻設置語言、帳戶（只限註冊用戶）及關注地區</a:t>
            </a:r>
            <a:endParaRPr lang="en-US" altLang="zh-TW" dirty="0" smtClean="0">
              <a:latin typeface="+mj-ea"/>
              <a:ea typeface="+mj-ea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zh-TW" altLang="en-US" dirty="0" smtClean="0">
                <a:latin typeface="+mj-ea"/>
                <a:ea typeface="+mj-ea"/>
              </a:rPr>
              <a:t>關注地區數目應儘量少</a:t>
            </a:r>
            <a:endParaRPr lang="en-US" altLang="zh-TW" dirty="0" smtClean="0">
              <a:latin typeface="+mj-ea"/>
              <a:ea typeface="+mj-ea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zh-TW" altLang="en-US" dirty="0" smtClean="0">
                <a:latin typeface="+mj-ea"/>
                <a:ea typeface="+mj-ea"/>
              </a:rPr>
              <a:t>使用篩選器</a:t>
            </a:r>
            <a:endParaRPr lang="en-US" altLang="zh-TW" dirty="0" smtClean="0">
              <a:latin typeface="+mj-ea"/>
              <a:ea typeface="+mj-ea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zh-TW" altLang="en-US" dirty="0" smtClean="0">
                <a:latin typeface="+mj-ea"/>
                <a:ea typeface="+mj-ea"/>
              </a:rPr>
              <a:t>在備用狀態時使用超連結</a:t>
            </a:r>
            <a:endParaRPr lang="en-US" altLang="zh-TW" dirty="0" smtClean="0">
              <a:latin typeface="+mj-ea"/>
              <a:ea typeface="+mj-ea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zh-TW" altLang="en-US" dirty="0" smtClean="0">
                <a:latin typeface="+mj-ea"/>
                <a:ea typeface="+mj-ea"/>
              </a:rPr>
              <a:t>已經開啓流動應用程式後應使用快速鏈</a:t>
            </a:r>
            <a:endParaRPr lang="en-US" altLang="zh-TW" dirty="0" smtClean="0">
              <a:latin typeface="+mj-ea"/>
              <a:ea typeface="+mj-ea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zh-HK" altLang="en-US" dirty="0"/>
          </a:p>
        </p:txBody>
      </p:sp>
      <p:grpSp>
        <p:nvGrpSpPr>
          <p:cNvPr id="68611" name="群組 21"/>
          <p:cNvGrpSpPr>
            <a:grpSpLocks/>
          </p:cNvGrpSpPr>
          <p:nvPr/>
        </p:nvGrpSpPr>
        <p:grpSpPr bwMode="auto">
          <a:xfrm>
            <a:off x="6751638" y="4270375"/>
            <a:ext cx="587375" cy="917575"/>
            <a:chOff x="5477720" y="1054938"/>
            <a:chExt cx="2306378" cy="4759135"/>
          </a:xfrm>
        </p:grpSpPr>
        <p:grpSp>
          <p:nvGrpSpPr>
            <p:cNvPr id="4" name="群組 3"/>
            <p:cNvGrpSpPr/>
            <p:nvPr/>
          </p:nvGrpSpPr>
          <p:grpSpPr>
            <a:xfrm>
              <a:off x="5477720" y="1054938"/>
              <a:ext cx="2306378" cy="4759135"/>
              <a:chOff x="1080000" y="720000"/>
              <a:chExt cx="2016000" cy="4356000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grpSp>
            <p:nvGrpSpPr>
              <p:cNvPr id="5" name="群組 4"/>
              <p:cNvGrpSpPr/>
              <p:nvPr/>
            </p:nvGrpSpPr>
            <p:grpSpPr>
              <a:xfrm>
                <a:off x="1080000" y="720000"/>
                <a:ext cx="2016000" cy="4356000"/>
                <a:chOff x="1143692" y="505940"/>
                <a:chExt cx="2391276" cy="5684593"/>
              </a:xfrm>
            </p:grpSpPr>
            <p:sp>
              <p:nvSpPr>
                <p:cNvPr id="7" name="圓角矩形 6"/>
                <p:cNvSpPr/>
                <p:nvPr/>
              </p:nvSpPr>
              <p:spPr>
                <a:xfrm>
                  <a:off x="1143692" y="505940"/>
                  <a:ext cx="2391276" cy="5684593"/>
                </a:xfrm>
                <a:prstGeom prst="roundRect">
                  <a:avLst>
                    <a:gd name="adj" fmla="val 11776"/>
                  </a:avLst>
                </a:prstGeom>
                <a:solidFill>
                  <a:schemeClr val="tx1"/>
                </a:solidFill>
                <a:ln w="31750">
                  <a:solidFill>
                    <a:schemeClr val="bg1">
                      <a:lumMod val="65000"/>
                    </a:schemeClr>
                  </a:solidFill>
                  <a:miter lim="800000"/>
                </a:ln>
                <a:effectLst>
                  <a:glow rad="88900">
                    <a:schemeClr val="bg1">
                      <a:lumMod val="50000"/>
                      <a:alpha val="40000"/>
                    </a:schemeClr>
                  </a:glow>
                </a:effectLst>
                <a:sp3d extrusionH="304800" contourW="6350" prstMaterial="plastic">
                  <a:extrusionClr>
                    <a:schemeClr val="bg1">
                      <a:lumMod val="75000"/>
                    </a:schemeClr>
                  </a:extrusionClr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HK" altLang="en-US"/>
                </a:p>
              </p:txBody>
            </p:sp>
            <p:pic>
              <p:nvPicPr>
                <p:cNvPr id="8" name="圖片 7"/>
                <p:cNvPicPr>
                  <a:picLocks/>
                </p:cNvPicPr>
                <p:nvPr/>
              </p:nvPicPr>
              <p:blipFill>
                <a:blip r:embed="rId3" cstate="print">
                  <a:extLst/>
                </a:blip>
                <a:stretch>
                  <a:fillRect/>
                </a:stretch>
              </p:blipFill>
              <p:spPr>
                <a:xfrm>
                  <a:off x="1250445" y="1234132"/>
                  <a:ext cx="2177769" cy="4228210"/>
                </a:xfrm>
                <a:prstGeom prst="rect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  <a:effectLst/>
                <a:sp3d extrusionH="304800">
                  <a:extrusionClr>
                    <a:schemeClr val="bg1">
                      <a:lumMod val="75000"/>
                    </a:schemeClr>
                  </a:extrusionClr>
                </a:sp3d>
              </p:spPr>
            </p:pic>
            <p:sp>
              <p:nvSpPr>
                <p:cNvPr id="9" name="橢圓 8"/>
                <p:cNvSpPr/>
                <p:nvPr/>
              </p:nvSpPr>
              <p:spPr>
                <a:xfrm>
                  <a:off x="2125823" y="5579792"/>
                  <a:ext cx="427014" cy="469801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  <a:sp3d extrusionH="304800">
                  <a:extrusionClr>
                    <a:schemeClr val="bg1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HK" altLang="en-US"/>
                </a:p>
              </p:txBody>
            </p:sp>
            <p:sp>
              <p:nvSpPr>
                <p:cNvPr id="10" name="橢圓 9"/>
                <p:cNvSpPr/>
                <p:nvPr/>
              </p:nvSpPr>
              <p:spPr>
                <a:xfrm>
                  <a:off x="2296629" y="693860"/>
                  <a:ext cx="68322" cy="7516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  <a:sp3d extrusionH="304800">
                  <a:extrusionClr>
                    <a:schemeClr val="bg1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HK" altLang="en-US"/>
                </a:p>
              </p:txBody>
            </p:sp>
            <p:sp>
              <p:nvSpPr>
                <p:cNvPr id="11" name="圓角矩形 10"/>
                <p:cNvSpPr/>
                <p:nvPr/>
              </p:nvSpPr>
              <p:spPr>
                <a:xfrm>
                  <a:off x="2125823" y="928761"/>
                  <a:ext cx="427014" cy="45719"/>
                </a:xfrm>
                <a:prstGeom prst="roundRect">
                  <a:avLst/>
                </a:prstGeom>
                <a:pattFill prst="solidDmnd">
                  <a:fgClr>
                    <a:schemeClr val="tx1"/>
                  </a:fgClr>
                  <a:bgClr>
                    <a:schemeClr val="bg1"/>
                  </a:bgClr>
                </a:pattFill>
                <a:ln w="6350">
                  <a:solidFill>
                    <a:schemeClr val="bg1">
                      <a:lumMod val="65000"/>
                    </a:schemeClr>
                  </a:solidFill>
                </a:ln>
                <a:sp3d extrusionH="12700">
                  <a:extrusionClr>
                    <a:schemeClr val="bg1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HK" altLang="en-US"/>
                </a:p>
              </p:txBody>
            </p:sp>
          </p:grpSp>
          <p:sp>
            <p:nvSpPr>
              <p:cNvPr id="6" name="圓角矩形 5"/>
              <p:cNvSpPr/>
              <p:nvPr/>
            </p:nvSpPr>
            <p:spPr>
              <a:xfrm>
                <a:off x="2030400" y="4726800"/>
                <a:ext cx="126000" cy="126000"/>
              </a:xfrm>
              <a:prstGeom prst="roundRect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pic>
          <p:nvPicPr>
            <p:cNvPr id="68616" name="圖片 11"/>
            <p:cNvPicPr>
              <a:picLocks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4570" y="1664581"/>
              <a:ext cx="2102099" cy="3539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8612" name="群組 22"/>
          <p:cNvGrpSpPr>
            <a:grpSpLocks/>
          </p:cNvGrpSpPr>
          <p:nvPr/>
        </p:nvGrpSpPr>
        <p:grpSpPr bwMode="auto">
          <a:xfrm>
            <a:off x="4897438" y="3141663"/>
            <a:ext cx="606425" cy="993775"/>
            <a:chOff x="1407534" y="1102548"/>
            <a:chExt cx="2306378" cy="4759135"/>
          </a:xfrm>
        </p:grpSpPr>
        <p:grpSp>
          <p:nvGrpSpPr>
            <p:cNvPr id="13" name="群組 12"/>
            <p:cNvGrpSpPr/>
            <p:nvPr/>
          </p:nvGrpSpPr>
          <p:grpSpPr>
            <a:xfrm>
              <a:off x="1407534" y="1102548"/>
              <a:ext cx="2306378" cy="4759135"/>
              <a:chOff x="1080000" y="720000"/>
              <a:chExt cx="2016000" cy="4356000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grpSp>
            <p:nvGrpSpPr>
              <p:cNvPr id="14" name="群組 13"/>
              <p:cNvGrpSpPr/>
              <p:nvPr/>
            </p:nvGrpSpPr>
            <p:grpSpPr>
              <a:xfrm>
                <a:off x="1080000" y="720000"/>
                <a:ext cx="2016000" cy="4356000"/>
                <a:chOff x="1143692" y="505940"/>
                <a:chExt cx="2391276" cy="5684593"/>
              </a:xfrm>
            </p:grpSpPr>
            <p:sp>
              <p:nvSpPr>
                <p:cNvPr id="16" name="圓角矩形 15"/>
                <p:cNvSpPr/>
                <p:nvPr/>
              </p:nvSpPr>
              <p:spPr>
                <a:xfrm>
                  <a:off x="1143692" y="505940"/>
                  <a:ext cx="2391276" cy="5684593"/>
                </a:xfrm>
                <a:prstGeom prst="roundRect">
                  <a:avLst>
                    <a:gd name="adj" fmla="val 11776"/>
                  </a:avLst>
                </a:prstGeom>
                <a:solidFill>
                  <a:schemeClr val="tx1"/>
                </a:solidFill>
                <a:ln w="31750">
                  <a:solidFill>
                    <a:schemeClr val="bg1">
                      <a:lumMod val="65000"/>
                    </a:schemeClr>
                  </a:solidFill>
                  <a:miter lim="800000"/>
                </a:ln>
                <a:effectLst>
                  <a:glow rad="88900">
                    <a:schemeClr val="bg1">
                      <a:lumMod val="50000"/>
                      <a:alpha val="40000"/>
                    </a:schemeClr>
                  </a:glow>
                </a:effectLst>
                <a:sp3d extrusionH="304800" contourW="6350" prstMaterial="plastic">
                  <a:extrusionClr>
                    <a:schemeClr val="bg1">
                      <a:lumMod val="75000"/>
                    </a:schemeClr>
                  </a:extrusionClr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HK" altLang="en-US"/>
                </a:p>
              </p:txBody>
            </p:sp>
            <p:pic>
              <p:nvPicPr>
                <p:cNvPr id="17" name="圖片 16"/>
                <p:cNvPicPr>
                  <a:picLocks/>
                </p:cNvPicPr>
                <p:nvPr/>
              </p:nvPicPr>
              <p:blipFill>
                <a:blip r:embed="rId5" cstate="print">
                  <a:extLst/>
                </a:blip>
                <a:stretch>
                  <a:fillRect/>
                </a:stretch>
              </p:blipFill>
              <p:spPr>
                <a:xfrm>
                  <a:off x="1250445" y="1234132"/>
                  <a:ext cx="2177769" cy="4228210"/>
                </a:xfrm>
                <a:prstGeom prst="rect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  <a:effectLst/>
                <a:sp3d extrusionH="304800">
                  <a:extrusionClr>
                    <a:schemeClr val="bg1">
                      <a:lumMod val="75000"/>
                    </a:schemeClr>
                  </a:extrusionClr>
                </a:sp3d>
              </p:spPr>
            </p:pic>
            <p:sp>
              <p:nvSpPr>
                <p:cNvPr id="18" name="橢圓 17"/>
                <p:cNvSpPr/>
                <p:nvPr/>
              </p:nvSpPr>
              <p:spPr>
                <a:xfrm>
                  <a:off x="2125823" y="5579792"/>
                  <a:ext cx="427014" cy="469801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  <a:sp3d extrusionH="304800">
                  <a:extrusionClr>
                    <a:schemeClr val="bg1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HK" altLang="en-US"/>
                </a:p>
              </p:txBody>
            </p:sp>
            <p:sp>
              <p:nvSpPr>
                <p:cNvPr id="19" name="橢圓 18"/>
                <p:cNvSpPr/>
                <p:nvPr/>
              </p:nvSpPr>
              <p:spPr>
                <a:xfrm>
                  <a:off x="2296629" y="693860"/>
                  <a:ext cx="68322" cy="7516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  <a:sp3d extrusionH="304800">
                  <a:extrusionClr>
                    <a:schemeClr val="bg1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HK" altLang="en-US"/>
                </a:p>
              </p:txBody>
            </p:sp>
            <p:sp>
              <p:nvSpPr>
                <p:cNvPr id="20" name="圓角矩形 19"/>
                <p:cNvSpPr/>
                <p:nvPr/>
              </p:nvSpPr>
              <p:spPr>
                <a:xfrm>
                  <a:off x="2125823" y="928761"/>
                  <a:ext cx="427014" cy="45719"/>
                </a:xfrm>
                <a:prstGeom prst="roundRect">
                  <a:avLst/>
                </a:prstGeom>
                <a:pattFill prst="solidDmnd">
                  <a:fgClr>
                    <a:schemeClr val="tx1"/>
                  </a:fgClr>
                  <a:bgClr>
                    <a:schemeClr val="bg1"/>
                  </a:bgClr>
                </a:pattFill>
                <a:ln w="6350">
                  <a:solidFill>
                    <a:schemeClr val="bg1">
                      <a:lumMod val="65000"/>
                    </a:schemeClr>
                  </a:solidFill>
                </a:ln>
                <a:sp3d extrusionH="12700">
                  <a:extrusionClr>
                    <a:schemeClr val="bg1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HK" altLang="en-US"/>
                </a:p>
              </p:txBody>
            </p:sp>
          </p:grpSp>
          <p:sp>
            <p:nvSpPr>
              <p:cNvPr id="15" name="圓角矩形 14"/>
              <p:cNvSpPr/>
              <p:nvPr/>
            </p:nvSpPr>
            <p:spPr>
              <a:xfrm>
                <a:off x="2030400" y="4726800"/>
                <a:ext cx="126000" cy="126000"/>
              </a:xfrm>
              <a:prstGeom prst="roundRect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pic>
          <p:nvPicPr>
            <p:cNvPr id="21" name="圖片 20"/>
            <p:cNvPicPr>
              <a:picLocks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1501436" y="1712191"/>
              <a:ext cx="2102099" cy="353985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標題 1"/>
          <p:cNvSpPr>
            <a:spLocks noGrp="1"/>
          </p:cNvSpPr>
          <p:nvPr>
            <p:ph type="title"/>
          </p:nvPr>
        </p:nvSpPr>
        <p:spPr>
          <a:xfrm>
            <a:off x="471488" y="2411413"/>
            <a:ext cx="8229600" cy="1524000"/>
          </a:xfrm>
        </p:spPr>
        <p:txBody>
          <a:bodyPr/>
          <a:lstStyle/>
          <a:p>
            <a:pPr algn="ctr"/>
            <a:r>
              <a:rPr lang="zh-TW" altLang="en-US" sz="4800" smtClean="0"/>
              <a:t>多謝</a:t>
            </a:r>
            <a:endParaRPr lang="zh-HK" altLang="en-US" sz="48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9100" y="1036638"/>
            <a:ext cx="8229600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4800" dirty="0">
                <a:latin typeface="+mj-ea"/>
              </a:rPr>
              <a:t>水務署流動應用程式</a:t>
            </a:r>
            <a:r>
              <a:rPr lang="en-US" altLang="zh-TW" sz="4800" dirty="0">
                <a:latin typeface="+mj-ea"/>
              </a:rPr>
              <a:t/>
            </a:r>
            <a:br>
              <a:rPr lang="en-US" altLang="zh-TW" sz="4800" dirty="0">
                <a:latin typeface="+mj-ea"/>
              </a:rPr>
            </a:br>
            <a:r>
              <a:rPr lang="en-US" altLang="zh-HK" sz="4800" dirty="0">
                <a:latin typeface="+mj-ea"/>
              </a:rPr>
              <a:t>WSD </a:t>
            </a:r>
            <a:r>
              <a:rPr lang="en-US" altLang="zh-HK" sz="4400" dirty="0">
                <a:latin typeface="+mj-ea"/>
              </a:rPr>
              <a:t>Mobile</a:t>
            </a:r>
            <a:r>
              <a:rPr lang="en-US" altLang="zh-HK" sz="4800" dirty="0">
                <a:latin typeface="+mj-ea"/>
              </a:rPr>
              <a:t> App</a:t>
            </a:r>
            <a:endParaRPr lang="zh-HK" altLang="en-US" sz="4800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4600" y="3352800"/>
            <a:ext cx="3886200" cy="241935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zh-TW" altLang="en-US" sz="4000" dirty="0" smtClean="0">
                <a:latin typeface="+mj-ea"/>
                <a:ea typeface="+mj-ea"/>
              </a:rPr>
              <a:t>帳單資料</a:t>
            </a:r>
            <a:endParaRPr lang="en-US" altLang="zh-TW" sz="4000" dirty="0" smtClean="0">
              <a:latin typeface="+mj-ea"/>
              <a:ea typeface="+mj-ea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zh-TW" altLang="en-US" sz="4000" dirty="0">
                <a:latin typeface="+mj-ea"/>
                <a:ea typeface="+mj-ea"/>
              </a:rPr>
              <a:t>暫停供水</a:t>
            </a:r>
            <a:r>
              <a:rPr lang="zh-TW" altLang="en-US" sz="4000" dirty="0" smtClean="0">
                <a:latin typeface="+mj-ea"/>
                <a:ea typeface="+mj-ea"/>
              </a:rPr>
              <a:t>通告</a:t>
            </a:r>
            <a:endParaRPr lang="en-US" altLang="zh-TW" sz="4000" dirty="0" smtClean="0">
              <a:latin typeface="+mj-ea"/>
              <a:ea typeface="+mj-ea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zh-TW" altLang="en-US" sz="4000" dirty="0" smtClean="0">
                <a:latin typeface="+mj-ea"/>
                <a:ea typeface="+mj-ea"/>
              </a:rPr>
              <a:t>其他輔助功能</a:t>
            </a:r>
            <a:endParaRPr lang="en-US" altLang="zh-TW" sz="4000" dirty="0" smtClean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489200" y="2659063"/>
            <a:ext cx="4198938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8800" dirty="0" smtClean="0">
                <a:latin typeface="+mj-ea"/>
                <a:ea typeface="+mj-ea"/>
              </a:rPr>
              <a:t>例子一</a:t>
            </a:r>
            <a:endParaRPr kumimoji="0" lang="zh-HK" altLang="en-US" sz="88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r Wong" descr="C:\Users\is_e4\AppData\Local\Microsoft\Windows\Temporary Internet Files\Content.IE5\SCOGOSRT\MM900356584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9675" y="974725"/>
            <a:ext cx="2455863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Water Bill"/>
          <p:cNvPicPr>
            <a:picLocks noChangeAspect="1"/>
          </p:cNvPicPr>
          <p:nvPr/>
        </p:nvPicPr>
        <p:blipFill>
          <a:blip r:embed="rId4" cstate="print"/>
          <a:srcRect b="48462"/>
          <a:stretch>
            <a:fillRect/>
          </a:stretch>
        </p:blipFill>
        <p:spPr bwMode="auto">
          <a:xfrm>
            <a:off x="1073150" y="3821113"/>
            <a:ext cx="3884613" cy="283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PS" descr="C:\Users\is_e4\AppData\Local\Microsoft\Windows\Temporary Internet Files\Content.IE5\1LYL6ZOQ\MC900441938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2638" y="3779838"/>
            <a:ext cx="14827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Clock" descr="C:\Users\is_e4\AppData\Local\Microsoft\Windows\Temporary Internet Files\Content.IE5\G1PCS4VM\MC900335258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8275" y="641350"/>
            <a:ext cx="2713038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Dinner" descr="C:\Users\is_e4\AppData\Local\Microsoft\Windows\Temporary Internet Files\Content.IE5\RNT5RKV4\MP900387506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9675" y="811213"/>
            <a:ext cx="36576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Coffee" descr="C:\Users\is_e4\AppData\Local\Microsoft\Windows\Temporary Internet Files\Content.IE5\EJMANZ4O\MC900023427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10150" y="3408363"/>
            <a:ext cx="31892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question mark"/>
          <p:cNvSpPr/>
          <p:nvPr/>
        </p:nvSpPr>
        <p:spPr>
          <a:xfrm>
            <a:off x="2097543" y="4430293"/>
            <a:ext cx="1932589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？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4"/>
          <p:cNvSpPr txBox="1">
            <a:spLocks/>
          </p:cNvSpPr>
          <p:nvPr/>
        </p:nvSpPr>
        <p:spPr>
          <a:xfrm>
            <a:off x="2411413" y="627063"/>
            <a:ext cx="4535487" cy="50482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b="1" dirty="0" smtClean="0"/>
              <a:t>註册＼登入</a:t>
            </a:r>
          </a:p>
        </p:txBody>
      </p:sp>
      <p:grpSp>
        <p:nvGrpSpPr>
          <p:cNvPr id="11" name="群組 10"/>
          <p:cNvGrpSpPr>
            <a:grpSpLocks noChangeAspect="1"/>
          </p:cNvGrpSpPr>
          <p:nvPr/>
        </p:nvGrpSpPr>
        <p:grpSpPr>
          <a:xfrm>
            <a:off x="1600436" y="1486472"/>
            <a:ext cx="2292064" cy="4952495"/>
            <a:chOff x="1080000" y="720000"/>
            <a:chExt cx="2016000" cy="4356000"/>
          </a:xfrm>
          <a:scene3d>
            <a:camera prst="orthographicFront"/>
            <a:lightRig rig="threePt" dir="t"/>
          </a:scene3d>
        </p:grpSpPr>
        <p:grpSp>
          <p:nvGrpSpPr>
            <p:cNvPr id="12" name="群組 11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14" name="圓角矩形 13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15" name="圖片 14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16" name="橢圓 15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7" name="橢圓 16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8" name="圓角矩形 17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13" name="圓角矩形 12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29699" name="圖片 18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2750" y="1960563"/>
            <a:ext cx="2112963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群組 19"/>
          <p:cNvGrpSpPr>
            <a:grpSpLocks noChangeAspect="1"/>
          </p:cNvGrpSpPr>
          <p:nvPr/>
        </p:nvGrpSpPr>
        <p:grpSpPr>
          <a:xfrm>
            <a:off x="5305726" y="1486472"/>
            <a:ext cx="2292064" cy="4952495"/>
            <a:chOff x="1080000" y="720000"/>
            <a:chExt cx="2016000" cy="4356000"/>
          </a:xfrm>
          <a:scene3d>
            <a:camera prst="orthographicFront"/>
            <a:lightRig rig="threePt" dir="t"/>
          </a:scene3d>
        </p:grpSpPr>
        <p:grpSp>
          <p:nvGrpSpPr>
            <p:cNvPr id="21" name="群組 20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23" name="圓角矩形 22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24" name="圖片 23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25" name="橢圓 24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26" name="橢圓 25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27" name="圓角矩形 26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22" name="圓角矩形 21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36" name="圖片 35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6388" y="2024063"/>
            <a:ext cx="213042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橢圓 37"/>
          <p:cNvSpPr/>
          <p:nvPr/>
        </p:nvSpPr>
        <p:spPr>
          <a:xfrm>
            <a:off x="3063875" y="4071938"/>
            <a:ext cx="727075" cy="72548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2" name="向右箭號 1"/>
          <p:cNvSpPr/>
          <p:nvPr/>
        </p:nvSpPr>
        <p:spPr>
          <a:xfrm>
            <a:off x="4400550" y="3752850"/>
            <a:ext cx="571500" cy="6826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307013" y="1487488"/>
            <a:ext cx="2530475" cy="51943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31746" name="標題 4"/>
          <p:cNvSpPr txBox="1">
            <a:spLocks/>
          </p:cNvSpPr>
          <p:nvPr/>
        </p:nvSpPr>
        <p:spPr bwMode="auto">
          <a:xfrm>
            <a:off x="2273300" y="1074738"/>
            <a:ext cx="45370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4000" b="1">
                <a:latin typeface="Calibri" pitchFamily="34" charset="0"/>
                <a:ea typeface="微軟正黑體" pitchFamily="34" charset="-120"/>
              </a:rPr>
              <a:t>註册＼登入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357313" y="1951038"/>
            <a:ext cx="6643687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 smtClean="0">
                <a:latin typeface="+mj-ea"/>
                <a:ea typeface="+mj-ea"/>
              </a:rPr>
              <a:t>經已是</a:t>
            </a:r>
            <a:r>
              <a:rPr kumimoji="0" lang="zh-TW" altLang="en-US" sz="3200" b="1" dirty="0">
                <a:latin typeface="+mj-ea"/>
                <a:ea typeface="+mj-ea"/>
              </a:rPr>
              <a:t>電子服務註冊用戶</a:t>
            </a:r>
            <a:endParaRPr kumimoji="0" lang="en-US" altLang="zh-HK" sz="3200" b="1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latin typeface="+mj-ea"/>
                <a:ea typeface="+mj-ea"/>
              </a:rPr>
              <a:t>登入：使用者名稱</a:t>
            </a:r>
            <a:endParaRPr kumimoji="0" lang="en-US" altLang="zh-TW" sz="3200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latin typeface="+mj-ea"/>
                <a:ea typeface="+mj-ea"/>
              </a:rPr>
              <a:t>　　　密碼</a:t>
            </a:r>
            <a:endParaRPr kumimoji="0" lang="en-US" altLang="zh-TW" sz="3200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 sz="3200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latin typeface="+mj-ea"/>
                <a:ea typeface="+mj-ea"/>
              </a:rPr>
              <a:t>仍未在電子服務註冊用戶</a:t>
            </a:r>
            <a:endParaRPr kumimoji="0" lang="en-US" altLang="zh-TW" sz="3200" b="1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latin typeface="+mj-ea"/>
                <a:ea typeface="+mj-ea"/>
              </a:rPr>
              <a:t>註冊：</a:t>
            </a:r>
            <a:r>
              <a:rPr kumimoji="0" lang="zh-HK" altLang="en-US" sz="3200" dirty="0">
                <a:latin typeface="+mj-ea"/>
                <a:ea typeface="+mj-ea"/>
              </a:rPr>
              <a:t>帳戶編號</a:t>
            </a:r>
            <a:endParaRPr kumimoji="0" lang="en-US" altLang="zh-HK" sz="3200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latin typeface="+mj-ea"/>
                <a:ea typeface="+mj-ea"/>
              </a:rPr>
              <a:t>　　　姓名</a:t>
            </a:r>
            <a:endParaRPr kumimoji="0" lang="en-US" altLang="zh-TW" sz="3200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latin typeface="+mj-ea"/>
                <a:ea typeface="+mj-ea"/>
              </a:rPr>
              <a:t>　　　香港身分證號碼或</a:t>
            </a:r>
            <a:r>
              <a:rPr kumimoji="0" lang="zh-HK" altLang="en-US" sz="3200" dirty="0">
                <a:latin typeface="+mj-ea"/>
                <a:ea typeface="+mj-ea"/>
              </a:rPr>
              <a:t>護照號碼</a:t>
            </a:r>
            <a:endParaRPr kumimoji="0" lang="en-US" altLang="zh-HK" sz="32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 cstate="print"/>
          <a:srcRect b="58749"/>
          <a:stretch>
            <a:fillRect/>
          </a:stretch>
        </p:blipFill>
        <p:spPr bwMode="auto">
          <a:xfrm>
            <a:off x="585788" y="1716088"/>
            <a:ext cx="8108950" cy="47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2495550" y="992188"/>
            <a:ext cx="4137025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HK" altLang="en-US" sz="3200" b="1" dirty="0">
                <a:latin typeface="+mj-ea"/>
                <a:ea typeface="+mj-ea"/>
              </a:rPr>
              <a:t>帳戶編號</a:t>
            </a:r>
            <a:endParaRPr kumimoji="0" lang="en-US" altLang="zh-HK" sz="3200" b="1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 dirty="0">
              <a:latin typeface="+mn-lt"/>
              <a:ea typeface="+mn-ea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1150938" y="3440113"/>
            <a:ext cx="2033587" cy="61753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7" name="橢圓 6"/>
          <p:cNvSpPr/>
          <p:nvPr/>
        </p:nvSpPr>
        <p:spPr>
          <a:xfrm>
            <a:off x="6537325" y="2484438"/>
            <a:ext cx="2035175" cy="61753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標題 4"/>
          <p:cNvSpPr>
            <a:spLocks noGrp="1"/>
          </p:cNvSpPr>
          <p:nvPr>
            <p:ph type="ctrTitle" idx="4294967295"/>
          </p:nvPr>
        </p:nvSpPr>
        <p:spPr>
          <a:xfrm>
            <a:off x="3371850" y="1497013"/>
            <a:ext cx="6659563" cy="1247775"/>
          </a:xfrm>
        </p:spPr>
        <p:txBody>
          <a:bodyPr/>
          <a:lstStyle/>
          <a:p>
            <a:pPr algn="ctr"/>
            <a:r>
              <a:rPr lang="zh-TW" altLang="en-US" sz="4400" smtClean="0"/>
              <a:t>帳單資料</a:t>
            </a:r>
            <a:endParaRPr lang="zh-HK" altLang="en-US" sz="4400" smtClean="0"/>
          </a:p>
        </p:txBody>
      </p:sp>
      <p:sp>
        <p:nvSpPr>
          <p:cNvPr id="35842" name="標題 4"/>
          <p:cNvSpPr txBox="1">
            <a:spLocks/>
          </p:cNvSpPr>
          <p:nvPr/>
        </p:nvSpPr>
        <p:spPr bwMode="auto">
          <a:xfrm>
            <a:off x="4433888" y="3201988"/>
            <a:ext cx="4537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3200">
                <a:latin typeface="Calibri" pitchFamily="34" charset="0"/>
                <a:ea typeface="微軟正黑體" pitchFamily="34" charset="-120"/>
              </a:rPr>
              <a:t>帳單擇要</a:t>
            </a:r>
          </a:p>
        </p:txBody>
      </p:sp>
      <p:sp>
        <p:nvSpPr>
          <p:cNvPr id="13" name="標題 4"/>
          <p:cNvSpPr txBox="1">
            <a:spLocks/>
          </p:cNvSpPr>
          <p:nvPr/>
        </p:nvSpPr>
        <p:spPr>
          <a:xfrm>
            <a:off x="5568950" y="4014788"/>
            <a:ext cx="2266950" cy="1892300"/>
          </a:xfrm>
          <a:prstGeom prst="rect">
            <a:avLst/>
          </a:prstGeom>
        </p:spPr>
        <p:txBody>
          <a:bodyPr anchor="ctr"/>
          <a:lstStyle>
            <a:defPPr>
              <a:defRPr lang="zh-HK"/>
            </a:defPPr>
            <a:lvl1pPr algn="ctr">
              <a:spcBef>
                <a:spcPct val="0"/>
              </a:spcBef>
              <a:buNone/>
              <a:defRPr sz="2300">
                <a:latin typeface="+mj-lt"/>
                <a:ea typeface="+mj-ea"/>
                <a:cs typeface="+mj-cs"/>
              </a:defRPr>
            </a:lvl1pPr>
          </a:lstStyle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+mj-ea"/>
                <a:ea typeface="+mj-ea"/>
              </a:rPr>
              <a:t>帳戶編號</a:t>
            </a:r>
            <a:endParaRPr kumimoji="0" lang="en-US" altLang="zh-TW" sz="2400" dirty="0">
              <a:latin typeface="+mj-ea"/>
              <a:ea typeface="+mj-ea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+mj-ea"/>
                <a:ea typeface="+mj-ea"/>
              </a:rPr>
              <a:t>帳單發出日期</a:t>
            </a:r>
            <a:endParaRPr kumimoji="0" lang="en-US" altLang="zh-TW" sz="2400" dirty="0">
              <a:latin typeface="+mj-ea"/>
              <a:ea typeface="+mj-ea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+mj-ea"/>
                <a:ea typeface="+mj-ea"/>
              </a:rPr>
              <a:t>應繳總額</a:t>
            </a:r>
            <a:endParaRPr kumimoji="0" lang="en-US" altLang="zh-TW" sz="2400" dirty="0">
              <a:latin typeface="+mj-ea"/>
              <a:ea typeface="+mj-ea"/>
            </a:endParaRPr>
          </a:p>
          <a:p>
            <a:pPr fontAlgn="auto">
              <a:spcAft>
                <a:spcPts val="0"/>
              </a:spcAft>
              <a:defRPr/>
            </a:pPr>
            <a:r>
              <a:rPr kumimoji="0" lang="zh-TW" altLang="en-US" sz="2400" dirty="0" smtClean="0">
                <a:latin typeface="+mj-ea"/>
              </a:rPr>
              <a:t>繳款到期日</a:t>
            </a:r>
            <a:endParaRPr kumimoji="0" lang="en-US" altLang="zh-TW" sz="2400" dirty="0" smtClean="0">
              <a:latin typeface="+mj-ea"/>
            </a:endParaRPr>
          </a:p>
          <a:p>
            <a:pPr fontAlgn="auto">
              <a:spcAft>
                <a:spcPts val="0"/>
              </a:spcAft>
              <a:defRPr/>
            </a:pPr>
            <a:r>
              <a:rPr kumimoji="0" lang="zh-TW" altLang="en-US" sz="2400" dirty="0" smtClean="0">
                <a:latin typeface="+mj-ea"/>
              </a:rPr>
              <a:t>自動轉帳金額</a:t>
            </a:r>
            <a:endParaRPr kumimoji="0" lang="en-US" altLang="zh-TW" sz="2400" dirty="0">
              <a:latin typeface="+mj-ea"/>
            </a:endParaRPr>
          </a:p>
        </p:txBody>
      </p:sp>
      <p:grpSp>
        <p:nvGrpSpPr>
          <p:cNvPr id="10" name="群組 9"/>
          <p:cNvGrpSpPr>
            <a:grpSpLocks noChangeAspect="1"/>
          </p:cNvGrpSpPr>
          <p:nvPr/>
        </p:nvGrpSpPr>
        <p:grpSpPr>
          <a:xfrm>
            <a:off x="1600436" y="1486472"/>
            <a:ext cx="2292064" cy="4952495"/>
            <a:chOff x="1080000" y="720000"/>
            <a:chExt cx="2016000" cy="4356000"/>
          </a:xfrm>
          <a:scene3d>
            <a:camera prst="orthographicFront"/>
            <a:lightRig rig="threePt" dir="t"/>
          </a:scene3d>
        </p:grpSpPr>
        <p:grpSp>
          <p:nvGrpSpPr>
            <p:cNvPr id="12" name="群組 11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pic>
            <p:nvPicPr>
              <p:cNvPr id="17" name="圖片 16"/>
              <p:cNvPicPr>
                <a:picLocks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1250445" y="1234132"/>
                <a:ext cx="2177769" cy="422821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</p:pic>
          <p:sp>
            <p:nvSpPr>
              <p:cNvPr id="18" name="橢圓 17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19" name="橢圓 18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  <p:sp>
            <p:nvSpPr>
              <p:cNvPr id="20" name="圓角矩形 19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HK" altLang="en-US"/>
              </a:p>
            </p:txBody>
          </p:sp>
        </p:grpSp>
        <p:sp>
          <p:nvSpPr>
            <p:cNvPr id="15" name="圓角矩形 14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35845" name="圖片 4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625" y="2112963"/>
            <a:ext cx="20986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5913</TotalTime>
  <Words>327</Words>
  <Application>Microsoft Office PowerPoint</Application>
  <PresentationFormat>如螢幕大小 (4:3)</PresentationFormat>
  <Paragraphs>118</Paragraphs>
  <Slides>26</Slides>
  <Notes>26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流線</vt:lpstr>
      <vt:lpstr>水務署流動應用程式 WSD Mobile App</vt:lpstr>
      <vt:lpstr>投影片 2</vt:lpstr>
      <vt:lpstr>水務署流動應用程式 WSD Mobile App</vt:lpstr>
      <vt:lpstr>投影片 4</vt:lpstr>
      <vt:lpstr>投影片 5</vt:lpstr>
      <vt:lpstr>投影片 6</vt:lpstr>
      <vt:lpstr>投影片 7</vt:lpstr>
      <vt:lpstr>投影片 8</vt:lpstr>
      <vt:lpstr>帳單資料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關注個案</vt:lpstr>
      <vt:lpstr>投影片 21</vt:lpstr>
      <vt:lpstr>篩選功能</vt:lpstr>
      <vt:lpstr>其他選項及輔助功能</vt:lpstr>
      <vt:lpstr>安裝</vt:lpstr>
      <vt:lpstr>使用要訣</vt:lpstr>
      <vt:lpstr>多謝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is_plo</dc:creator>
  <cp:lastModifiedBy>pr_pro</cp:lastModifiedBy>
  <cp:revision>300</cp:revision>
  <cp:lastPrinted>2014-09-01T11:04:55Z</cp:lastPrinted>
  <dcterms:created xsi:type="dcterms:W3CDTF">2014-02-18T01:42:44Z</dcterms:created>
  <dcterms:modified xsi:type="dcterms:W3CDTF">2014-09-08T09:26:52Z</dcterms:modified>
</cp:coreProperties>
</file>